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46"/>
  </p:notesMasterIdLst>
  <p:sldIdLst>
    <p:sldId id="305" r:id="rId6"/>
    <p:sldId id="481" r:id="rId7"/>
    <p:sldId id="257" r:id="rId8"/>
    <p:sldId id="258" r:id="rId9"/>
    <p:sldId id="259" r:id="rId10"/>
    <p:sldId id="264" r:id="rId11"/>
    <p:sldId id="268" r:id="rId12"/>
    <p:sldId id="269" r:id="rId13"/>
    <p:sldId id="272" r:id="rId14"/>
    <p:sldId id="273" r:id="rId15"/>
    <p:sldId id="275" r:id="rId16"/>
    <p:sldId id="276" r:id="rId17"/>
    <p:sldId id="260" r:id="rId18"/>
    <p:sldId id="261" r:id="rId19"/>
    <p:sldId id="262" r:id="rId20"/>
    <p:sldId id="267" r:id="rId21"/>
    <p:sldId id="493" r:id="rId22"/>
    <p:sldId id="306" r:id="rId23"/>
    <p:sldId id="265" r:id="rId24"/>
    <p:sldId id="309" r:id="rId25"/>
    <p:sldId id="310" r:id="rId26"/>
    <p:sldId id="312" r:id="rId27"/>
    <p:sldId id="472" r:id="rId28"/>
    <p:sldId id="425" r:id="rId29"/>
    <p:sldId id="492" r:id="rId30"/>
    <p:sldId id="327" r:id="rId31"/>
    <p:sldId id="362" r:id="rId32"/>
    <p:sldId id="378" r:id="rId33"/>
    <p:sldId id="482" r:id="rId34"/>
    <p:sldId id="483" r:id="rId35"/>
    <p:sldId id="484" r:id="rId36"/>
    <p:sldId id="323" r:id="rId37"/>
    <p:sldId id="491" r:id="rId38"/>
    <p:sldId id="485" r:id="rId39"/>
    <p:sldId id="486" r:id="rId40"/>
    <p:sldId id="487" r:id="rId41"/>
    <p:sldId id="490" r:id="rId42"/>
    <p:sldId id="297" r:id="rId43"/>
    <p:sldId id="304" r:id="rId44"/>
    <p:sldId id="494" r:id="rId4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1B1D"/>
    <a:srgbClr val="B1242B"/>
    <a:srgbClr val="3C4453"/>
    <a:srgbClr val="3A4950"/>
    <a:srgbClr val="061323"/>
    <a:srgbClr val="F58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8C1BB3-7F80-4F2B-8058-F16323D64922}" v="42" dt="2024-03-04T15:42:05.080"/>
    <p1510:client id="{D243A36F-26A9-A929-BA1F-35EEB9382C0C}" v="2" dt="2024-03-04T15:40:06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a Maria Rios Hernández" userId="7bb1a5ba-52f4-47d4-8d40-e97f06a70450" providerId="ADAL" clId="{B9DC7EA0-8D23-4B25-ACBB-E9CE939C95C8}"/>
    <pc:docChg chg="custSel modSld">
      <pc:chgData name="Lina Maria Rios Hernández" userId="7bb1a5ba-52f4-47d4-8d40-e97f06a70450" providerId="ADAL" clId="{B9DC7EA0-8D23-4B25-ACBB-E9CE939C95C8}" dt="2023-10-25T15:06:02.330" v="0" actId="478"/>
      <pc:docMkLst>
        <pc:docMk/>
      </pc:docMkLst>
      <pc:sldChg chg="delSp mod">
        <pc:chgData name="Lina Maria Rios Hernández" userId="7bb1a5ba-52f4-47d4-8d40-e97f06a70450" providerId="ADAL" clId="{B9DC7EA0-8D23-4B25-ACBB-E9CE939C95C8}" dt="2023-10-25T15:06:02.330" v="0" actId="478"/>
        <pc:sldMkLst>
          <pc:docMk/>
          <pc:sldMk cId="1007760319" sldId="305"/>
        </pc:sldMkLst>
        <pc:picChg chg="del">
          <ac:chgData name="Lina Maria Rios Hernández" userId="7bb1a5ba-52f4-47d4-8d40-e97f06a70450" providerId="ADAL" clId="{B9DC7EA0-8D23-4B25-ACBB-E9CE939C95C8}" dt="2023-10-25T15:06:02.330" v="0" actId="478"/>
          <ac:picMkLst>
            <pc:docMk/>
            <pc:sldMk cId="1007760319" sldId="305"/>
            <ac:picMk id="3" creationId="{7CCE7ABD-3DD3-9F40-7DF2-FB198A2971B0}"/>
          </ac:picMkLst>
        </pc:picChg>
      </pc:sldChg>
    </pc:docChg>
  </pc:docChgLst>
  <pc:docChgLst>
    <pc:chgData name="Lina Maria Rios Hernández" userId="7bb1a5ba-52f4-47d4-8d40-e97f06a70450" providerId="ADAL" clId="{6E8C1BB3-7F80-4F2B-8058-F16323D64922}"/>
    <pc:docChg chg="addSld modSld">
      <pc:chgData name="Lina Maria Rios Hernández" userId="7bb1a5ba-52f4-47d4-8d40-e97f06a70450" providerId="ADAL" clId="{6E8C1BB3-7F80-4F2B-8058-F16323D64922}" dt="2024-03-04T15:42:05.080" v="38" actId="207"/>
      <pc:docMkLst>
        <pc:docMk/>
      </pc:docMkLst>
      <pc:sldChg chg="addSp modSp mod">
        <pc:chgData name="Lina Maria Rios Hernández" userId="7bb1a5ba-52f4-47d4-8d40-e97f06a70450" providerId="ADAL" clId="{6E8C1BB3-7F80-4F2B-8058-F16323D64922}" dt="2024-03-04T15:42:05.080" v="38" actId="207"/>
        <pc:sldMkLst>
          <pc:docMk/>
          <pc:sldMk cId="371073694" sldId="304"/>
        </pc:sldMkLst>
        <pc:spChg chg="mod">
          <ac:chgData name="Lina Maria Rios Hernández" userId="7bb1a5ba-52f4-47d4-8d40-e97f06a70450" providerId="ADAL" clId="{6E8C1BB3-7F80-4F2B-8058-F16323D64922}" dt="2024-03-04T15:41:53.542" v="37" actId="1076"/>
          <ac:spMkLst>
            <pc:docMk/>
            <pc:sldMk cId="371073694" sldId="304"/>
            <ac:spMk id="4" creationId="{00000000-0000-0000-0000-000000000000}"/>
          </ac:spMkLst>
        </pc:spChg>
        <pc:spChg chg="add mod">
          <ac:chgData name="Lina Maria Rios Hernández" userId="7bb1a5ba-52f4-47d4-8d40-e97f06a70450" providerId="ADAL" clId="{6E8C1BB3-7F80-4F2B-8058-F16323D64922}" dt="2024-03-04T15:42:05.080" v="38" actId="207"/>
          <ac:spMkLst>
            <pc:docMk/>
            <pc:sldMk cId="371073694" sldId="304"/>
            <ac:spMk id="9" creationId="{67E17938-D299-D686-3213-1B49AAD22937}"/>
          </ac:spMkLst>
        </pc:spChg>
        <pc:picChg chg="add mod">
          <ac:chgData name="Lina Maria Rios Hernández" userId="7bb1a5ba-52f4-47d4-8d40-e97f06a70450" providerId="ADAL" clId="{6E8C1BB3-7F80-4F2B-8058-F16323D64922}" dt="2024-03-04T15:40:53.883" v="6" actId="1076"/>
          <ac:picMkLst>
            <pc:docMk/>
            <pc:sldMk cId="371073694" sldId="304"/>
            <ac:picMk id="5" creationId="{2921E3D9-F956-1881-1E18-3F4D284EAF4E}"/>
          </ac:picMkLst>
        </pc:picChg>
        <pc:picChg chg="add mod">
          <ac:chgData name="Lina Maria Rios Hernández" userId="7bb1a5ba-52f4-47d4-8d40-e97f06a70450" providerId="ADAL" clId="{6E8C1BB3-7F80-4F2B-8058-F16323D64922}" dt="2024-03-04T15:41:09.316" v="14" actId="1076"/>
          <ac:picMkLst>
            <pc:docMk/>
            <pc:sldMk cId="371073694" sldId="304"/>
            <ac:picMk id="7" creationId="{0AB77895-9881-5442-D776-D16C3C8934E2}"/>
          </ac:picMkLst>
        </pc:picChg>
      </pc:sldChg>
      <pc:sldChg chg="new">
        <pc:chgData name="Lina Maria Rios Hernández" userId="7bb1a5ba-52f4-47d4-8d40-e97f06a70450" providerId="ADAL" clId="{6E8C1BB3-7F80-4F2B-8058-F16323D64922}" dt="2023-10-26T19:06:13.166" v="0" actId="680"/>
        <pc:sldMkLst>
          <pc:docMk/>
          <pc:sldMk cId="3217108289" sldId="494"/>
        </pc:sldMkLst>
      </pc:sldChg>
    </pc:docChg>
  </pc:docChgLst>
  <pc:docChgLst>
    <pc:chgData name="Lina Maria Rios Hernández" userId="S::lrios@terranum.com::7bb1a5ba-52f4-47d4-8d40-e97f06a70450" providerId="AD" clId="Web-{D243A36F-26A9-A929-BA1F-35EEB9382C0C}"/>
    <pc:docChg chg="modSld">
      <pc:chgData name="Lina Maria Rios Hernández" userId="S::lrios@terranum.com::7bb1a5ba-52f4-47d4-8d40-e97f06a70450" providerId="AD" clId="Web-{D243A36F-26A9-A929-BA1F-35EEB9382C0C}" dt="2024-03-04T15:40:06.995" v="1" actId="1076"/>
      <pc:docMkLst>
        <pc:docMk/>
      </pc:docMkLst>
      <pc:sldChg chg="modSp">
        <pc:chgData name="Lina Maria Rios Hernández" userId="S::lrios@terranum.com::7bb1a5ba-52f4-47d4-8d40-e97f06a70450" providerId="AD" clId="Web-{D243A36F-26A9-A929-BA1F-35EEB9382C0C}" dt="2024-03-04T15:40:06.995" v="1" actId="1076"/>
        <pc:sldMkLst>
          <pc:docMk/>
          <pc:sldMk cId="371073694" sldId="304"/>
        </pc:sldMkLst>
        <pc:spChg chg="mod">
          <ac:chgData name="Lina Maria Rios Hernández" userId="S::lrios@terranum.com::7bb1a5ba-52f4-47d4-8d40-e97f06a70450" providerId="AD" clId="Web-{D243A36F-26A9-A929-BA1F-35EEB9382C0C}" dt="2024-03-04T15:40:06.995" v="1" actId="1076"/>
          <ac:spMkLst>
            <pc:docMk/>
            <pc:sldMk cId="371073694" sldId="304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343F5-8740-A74A-867B-29982C856480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A150B-729D-E948-A90A-DDF6B797FD3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007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Se incluye empresas de apoyo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A150B-729D-E948-A90A-DDF6B797FD33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1947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4730B-CC57-7D40-A21D-DF6F4A6D0AF5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0565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A150B-729D-E948-A90A-DDF6B797FD33}" type="slidenum">
              <a:rPr lang="es-ES_tradnl" smtClean="0"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012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91AE2-DE52-124E-A69B-0963961F50AF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0710" y="6366860"/>
            <a:ext cx="2743200" cy="365125"/>
          </a:xfrm>
        </p:spPr>
        <p:txBody>
          <a:bodyPr/>
          <a:lstStyle>
            <a:lvl1pPr>
              <a:defRPr sz="1100">
                <a:solidFill>
                  <a:schemeClr val="accent5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398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CD53-D16A-3346-9A41-5BF51B7A4114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A539-60BC-564F-B886-79E017DCAD4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34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AC721-53E2-9C49-A385-CB40C09A4428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A539-60BC-564F-B886-79E017DCAD4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7869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A089-AA27-E544-B320-D2FBD37FBE4D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A539-60BC-564F-B886-79E017DCAD4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2924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595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1129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702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1211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06373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1641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821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3BD5E-901B-694E-9DC5-BBB903CDD94B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A539-60BC-564F-B886-79E017DCAD4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1433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0406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81229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345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0054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754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9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03DE-C028-9341-8F82-4AD935797AFC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A539-60BC-564F-B886-79E017DCAD4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542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03702-B46D-694D-B719-998AC7E397F4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A539-60BC-564F-B886-79E017DCAD4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680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D067-C0D9-A047-97D6-90EFA052ADA7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A539-60BC-564F-B886-79E017DCAD4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11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2239-8FD0-F647-B22A-947784258A15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0710" y="6366860"/>
            <a:ext cx="2743200" cy="365125"/>
          </a:xfrm>
        </p:spPr>
        <p:txBody>
          <a:bodyPr/>
          <a:lstStyle>
            <a:lvl1pPr>
              <a:defRPr sz="1100">
                <a:solidFill>
                  <a:schemeClr val="accent5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837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6889-7709-154A-97B1-0793906B24EF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0710" y="6366860"/>
            <a:ext cx="2743200" cy="365125"/>
          </a:xfrm>
        </p:spPr>
        <p:txBody>
          <a:bodyPr/>
          <a:lstStyle>
            <a:lvl1pPr>
              <a:defRPr sz="1100">
                <a:solidFill>
                  <a:schemeClr val="accent5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831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CF9C-3351-9748-89F4-7676B8B5F729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30710" y="6366860"/>
            <a:ext cx="2743200" cy="365125"/>
          </a:xfrm>
        </p:spPr>
        <p:txBody>
          <a:bodyPr/>
          <a:lstStyle>
            <a:lvl1pPr>
              <a:defRPr sz="1100">
                <a:solidFill>
                  <a:schemeClr val="accent5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213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A28F-5A0B-8349-A6AE-32305B22852D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A539-60BC-564F-B886-79E017DCAD4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199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ECF9C-3351-9748-89F4-7676B8B5F729}" type="datetime1">
              <a:rPr lang="es-CO" smtClean="0"/>
              <a:t>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0A539-60BC-564F-B886-79E017DCAD4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935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1E7BD-9481-C048-97CB-070853BABF64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EAA8E-27BF-4F43-8AEE-C0E17762C4C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81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11" Type="http://schemas.openxmlformats.org/officeDocument/2006/relationships/image" Target="../media/image6.png"/><Relationship Id="rId5" Type="http://schemas.openxmlformats.org/officeDocument/2006/relationships/image" Target="../media/image56.emf"/><Relationship Id="rId10" Type="http://schemas.openxmlformats.org/officeDocument/2006/relationships/image" Target="../media/image61.svg"/><Relationship Id="rId4" Type="http://schemas.openxmlformats.org/officeDocument/2006/relationships/image" Target="../media/image55.emf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62.pn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4.sv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5.sv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2.emf"/><Relationship Id="rId7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6.png"/><Relationship Id="rId4" Type="http://schemas.openxmlformats.org/officeDocument/2006/relationships/image" Target="../media/image25.emf"/><Relationship Id="rId9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1A024B-208F-456E-8ED4-9B352251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0A539-60BC-564F-B886-79E017DCAD47}" type="slidenum">
              <a:rPr lang="es-ES_tradnl" smtClean="0"/>
              <a:t>1</a:t>
            </a:fld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47F0A2-3383-49EB-9C3F-87F77B73A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60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10</a:t>
            </a:fld>
            <a:endParaRPr lang="es-ES_tradnl"/>
          </a:p>
        </p:txBody>
      </p:sp>
      <p:sp>
        <p:nvSpPr>
          <p:cNvPr id="4" name="object 13"/>
          <p:cNvSpPr txBox="1">
            <a:spLocks/>
          </p:cNvSpPr>
          <p:nvPr/>
        </p:nvSpPr>
        <p:spPr>
          <a:xfrm>
            <a:off x="1311511" y="921580"/>
            <a:ext cx="18100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Eficiencia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0" y="817636"/>
            <a:ext cx="3440728" cy="536027"/>
            <a:chOff x="0" y="1271752"/>
            <a:chExt cx="4094507" cy="536027"/>
          </a:xfrm>
        </p:grpSpPr>
        <p:sp>
          <p:nvSpPr>
            <p:cNvPr id="6" name="Pentágono 5"/>
            <p:cNvSpPr/>
            <p:nvPr/>
          </p:nvSpPr>
          <p:spPr>
            <a:xfrm>
              <a:off x="0" y="1282262"/>
              <a:ext cx="3739723" cy="515006"/>
            </a:xfrm>
            <a:prstGeom prst="homePlate">
              <a:avLst>
                <a:gd name="adj" fmla="val 316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Cheurón 6"/>
            <p:cNvSpPr/>
            <p:nvPr/>
          </p:nvSpPr>
          <p:spPr>
            <a:xfrm>
              <a:off x="3662883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8" name="Cheurón 7"/>
            <p:cNvSpPr/>
            <p:nvPr/>
          </p:nvSpPr>
          <p:spPr>
            <a:xfrm>
              <a:off x="3852535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9" name="object 13"/>
          <p:cNvSpPr txBox="1">
            <a:spLocks/>
          </p:cNvSpPr>
          <p:nvPr/>
        </p:nvSpPr>
        <p:spPr>
          <a:xfrm>
            <a:off x="1311511" y="932090"/>
            <a:ext cx="172597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spc="-5">
                <a:solidFill>
                  <a:srgbClr val="FFFFFF"/>
                </a:solidFill>
                <a:latin typeface="Tahoma"/>
                <a:cs typeface="Tahoma"/>
              </a:rPr>
              <a:t>Adaptabilidad</a:t>
            </a:r>
            <a:endParaRPr lang="es-ES_tradnl" sz="1800">
              <a:latin typeface="Tahoma"/>
              <a:cs typeface="Tahoma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941379" y="881992"/>
            <a:ext cx="322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3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SERVICIOS PÚBLICOS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63" y="799662"/>
            <a:ext cx="661276" cy="66127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286" y="900191"/>
            <a:ext cx="348582" cy="329519"/>
          </a:xfrm>
          <a:prstGeom prst="rect">
            <a:avLst/>
          </a:prstGeom>
        </p:spPr>
      </p:pic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18646"/>
              </p:ext>
            </p:extLst>
          </p:nvPr>
        </p:nvGraphicFramePr>
        <p:xfrm>
          <a:off x="809297" y="1545020"/>
          <a:ext cx="11172497" cy="4799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3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58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70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21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1642"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SPP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0000"/>
                        </a:lnSpc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Capacidad 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Actividades en proceso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Capacidad máxima proyectada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</a:pPr>
                      <a:r>
                        <a:rPr lang="es-CO" sz="1400" b="1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Observaciones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952"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Agua</a:t>
                      </a:r>
                      <a:r>
                        <a:rPr lang="es-CO" sz="1400" b="1" baseline="0" noProof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 potable</a:t>
                      </a:r>
                      <a:endParaRPr lang="es-CO" sz="1400" b="1" noProof="0">
                        <a:solidFill>
                          <a:schemeClr val="bg1"/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938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Agua de dos pozos profundos. </a:t>
                      </a:r>
                      <a:endParaRPr lang="es-CO" sz="1200" noProof="0">
                        <a:solidFill>
                          <a:schemeClr val="tx2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11938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El primer pozo provee 5,82 l/s 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9380" algn="just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Un Segundo pozo de capacidad de 20 l/s ya está construido y los permisos de explotación correspondientes están en proceso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938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25,82 l/s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938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Es necesario instalar planta de tratamiento para la purificación del agua</a:t>
                      </a:r>
                    </a:p>
                  </a:txBody>
                  <a:tcPr marL="0" marR="0" marT="254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889"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Sistema de alcantarillado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938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El Proyecto tiene un Sistema de alcantarillado con una descarga aprobada de 10 l/s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S" sz="1200">
                        <a:solidFill>
                          <a:schemeClr val="tx2">
                            <a:lumMod val="75000"/>
                          </a:schemeClr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>
                        <a:solidFill>
                          <a:schemeClr val="tx2">
                            <a:lumMod val="75000"/>
                          </a:schemeClr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9380" algn="just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Cada cliente es responsable por la implementación de tratamientos particulares para los residuos industriales </a:t>
                      </a:r>
                    </a:p>
                  </a:txBody>
                  <a:tcPr marL="0" marR="0" marT="254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9807">
                <a:tc>
                  <a:txBody>
                    <a:bodyPr/>
                    <a:lstStyle/>
                    <a:p>
                      <a:pPr marL="1193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Energía eléctrica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9380" marR="0" lvl="0" indent="0" algn="ctr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4,5 MVA para toda la ZF</a:t>
                      </a:r>
                    </a:p>
                    <a:p>
                      <a:pPr marL="119380" marR="0" lvl="0" indent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Particular para cada bodega a revisar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S" sz="1200">
                        <a:solidFill>
                          <a:schemeClr val="tx2">
                            <a:lumMod val="75000"/>
                          </a:schemeClr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9380" marR="0" lvl="0" indent="0" algn="just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Con el fin de incrementar la capacidad, la información detallada de consumos, especificaciones de los equipos, etc. debe ser entregada a Condesa</a:t>
                      </a:r>
                    </a:p>
                  </a:txBody>
                  <a:tcPr marL="0" marR="0" marT="254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S" sz="1200">
                        <a:solidFill>
                          <a:schemeClr val="tx2">
                            <a:lumMod val="75000"/>
                          </a:schemeClr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0" marR="0" marT="254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4229">
                <a:tc>
                  <a:txBody>
                    <a:bodyPr/>
                    <a:lstStyle/>
                    <a:p>
                      <a:pPr marL="11938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noProof="0">
                          <a:solidFill>
                            <a:schemeClr val="bg1"/>
                          </a:solidFill>
                          <a:latin typeface="Tahoma"/>
                          <a:ea typeface="Tahoma"/>
                          <a:cs typeface="Tahoma"/>
                        </a:rPr>
                        <a:t>Gas natural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7 conexiones instaladas con capacidad para 400 m</a:t>
                      </a:r>
                      <a:r>
                        <a:rPr lang="es-CO" sz="1200" baseline="300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3</a:t>
                      </a: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/h cada una</a:t>
                      </a:r>
                    </a:p>
                    <a:p>
                      <a:pPr algn="ctr"/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Capacidad total instalada de 2800 m</a:t>
                      </a:r>
                      <a:r>
                        <a:rPr lang="es-CO" sz="1200" baseline="300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3</a:t>
                      </a: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/h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938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La red de distribución provee 400 m3/h a cada una de las bodegas; las bodegas 1 y 8 tienen dos puntos de conexión para una capacidad total de 800 m3/h cada una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CO" sz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Con el fin de incrementar la capacidad, se deben realizar acuerdos con la empresa prestadora de servicio</a:t>
                      </a:r>
                    </a:p>
                  </a:txBody>
                  <a:tcPr marL="0" marR="0" marT="254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S" sz="1200">
                        <a:solidFill>
                          <a:schemeClr val="tx2">
                            <a:lumMod val="75000"/>
                          </a:schemeClr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0" marR="0" marT="254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Imagen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04" y="2554013"/>
            <a:ext cx="475155" cy="47515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76" y="3405351"/>
            <a:ext cx="446252" cy="44625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17" y="4519448"/>
            <a:ext cx="424304" cy="42098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20" y="5441320"/>
            <a:ext cx="357790" cy="59709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5BE082D-DDED-4A2B-A508-1CC7C2CDF6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86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11</a:t>
            </a:fld>
            <a:endParaRPr lang="es-ES_tradnl"/>
          </a:p>
        </p:txBody>
      </p:sp>
      <p:sp>
        <p:nvSpPr>
          <p:cNvPr id="4" name="object 13"/>
          <p:cNvSpPr txBox="1">
            <a:spLocks/>
          </p:cNvSpPr>
          <p:nvPr/>
        </p:nvSpPr>
        <p:spPr>
          <a:xfrm>
            <a:off x="1311511" y="1131787"/>
            <a:ext cx="18100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Eficiencia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0" y="1027843"/>
            <a:ext cx="3440728" cy="536027"/>
            <a:chOff x="0" y="1271752"/>
            <a:chExt cx="4094507" cy="536027"/>
          </a:xfrm>
        </p:grpSpPr>
        <p:sp>
          <p:nvSpPr>
            <p:cNvPr id="6" name="Pentágono 5"/>
            <p:cNvSpPr/>
            <p:nvPr/>
          </p:nvSpPr>
          <p:spPr>
            <a:xfrm>
              <a:off x="0" y="1282262"/>
              <a:ext cx="3739723" cy="515006"/>
            </a:xfrm>
            <a:prstGeom prst="homePlate">
              <a:avLst>
                <a:gd name="adj" fmla="val 316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Cheurón 6"/>
            <p:cNvSpPr/>
            <p:nvPr/>
          </p:nvSpPr>
          <p:spPr>
            <a:xfrm>
              <a:off x="3662883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8" name="Cheurón 7"/>
            <p:cNvSpPr/>
            <p:nvPr/>
          </p:nvSpPr>
          <p:spPr>
            <a:xfrm>
              <a:off x="3852535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9" name="object 13"/>
          <p:cNvSpPr txBox="1">
            <a:spLocks/>
          </p:cNvSpPr>
          <p:nvPr/>
        </p:nvSpPr>
        <p:spPr>
          <a:xfrm>
            <a:off x="1311511" y="1142297"/>
            <a:ext cx="172597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1800" b="1" spc="-5">
                <a:solidFill>
                  <a:srgbClr val="FFFFFF"/>
                </a:solidFill>
                <a:latin typeface="Tahoma"/>
                <a:cs typeface="Tahoma"/>
              </a:rPr>
              <a:t>Productividad</a:t>
            </a:r>
            <a:endParaRPr lang="es-CO" sz="1800">
              <a:latin typeface="Tahoma"/>
              <a:cs typeface="Tahom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099036" y="1018625"/>
            <a:ext cx="26801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pc="3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DISPONIBILIDAD DE MANO DE OBRA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353" y="1078646"/>
            <a:ext cx="439026" cy="460899"/>
          </a:xfrm>
          <a:prstGeom prst="rect">
            <a:avLst/>
          </a:prstGeom>
        </p:spPr>
      </p:pic>
      <p:sp>
        <p:nvSpPr>
          <p:cNvPr id="14" name="object 21"/>
          <p:cNvSpPr txBox="1"/>
          <p:nvPr/>
        </p:nvSpPr>
        <p:spPr>
          <a:xfrm>
            <a:off x="5709869" y="2183559"/>
            <a:ext cx="5536201" cy="2473562"/>
          </a:xfrm>
          <a:prstGeom prst="rect">
            <a:avLst/>
          </a:prstGeom>
        </p:spPr>
        <p:txBody>
          <a:bodyPr vert="horz" wrap="square" lIns="0" tIns="76200" rIns="0" bIns="0" rtlCol="0" anchor="t">
            <a:spAutoFit/>
          </a:bodyPr>
          <a:lstStyle/>
          <a:p>
            <a:pPr marL="228600" indent="-215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Char char="•"/>
              <a:tabLst>
                <a:tab pos="227329" algn="l"/>
              </a:tabLst>
            </a:pPr>
            <a:r>
              <a:rPr lang="es-MX" sz="1600">
                <a:solidFill>
                  <a:srgbClr val="061323"/>
                </a:solidFill>
                <a:latin typeface="Tahoma"/>
                <a:cs typeface="Tahoma"/>
              </a:rPr>
              <a:t>Mano de obra calificada en Gachancipá y alrededores.</a:t>
            </a:r>
          </a:p>
          <a:p>
            <a:pPr marL="228600" indent="-215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Char char="•"/>
              <a:tabLst>
                <a:tab pos="227329" algn="l"/>
              </a:tabLst>
            </a:pPr>
            <a:r>
              <a:rPr lang="es-MX" sz="1600">
                <a:solidFill>
                  <a:srgbClr val="061323"/>
                </a:solidFill>
                <a:latin typeface="Tahoma"/>
                <a:cs typeface="Tahoma"/>
              </a:rPr>
              <a:t>Tiempo promedio desde municipios aledaños: (Tocancipá y Sopó) 9 - 20 minutos.</a:t>
            </a:r>
            <a:endParaRPr lang="es-MX" sz="1600">
              <a:solidFill>
                <a:srgbClr val="061323"/>
              </a:solidFill>
              <a:latin typeface="Tahoma"/>
              <a:ea typeface="Tahoma"/>
              <a:cs typeface="Tahoma"/>
            </a:endParaRPr>
          </a:p>
          <a:p>
            <a:pPr marL="228600" indent="-215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Char char="•"/>
              <a:tabLst>
                <a:tab pos="227329" algn="l"/>
              </a:tabLst>
            </a:pPr>
            <a:r>
              <a:rPr lang="es-MX" sz="1600" b="1">
                <a:solidFill>
                  <a:srgbClr val="061323"/>
                </a:solidFill>
                <a:latin typeface="Tahoma"/>
                <a:cs typeface="Tahoma"/>
              </a:rPr>
              <a:t>+50.000 personas </a:t>
            </a:r>
            <a:r>
              <a:rPr lang="es-MX" sz="1600">
                <a:solidFill>
                  <a:srgbClr val="061323"/>
                </a:solidFill>
                <a:latin typeface="Tahoma"/>
                <a:cs typeface="Tahoma"/>
              </a:rPr>
              <a:t>disponibles en la zona de influencia</a:t>
            </a:r>
            <a:endParaRPr lang="es-MX" sz="1600">
              <a:solidFill>
                <a:srgbClr val="061323"/>
              </a:solidFill>
              <a:latin typeface="Tahoma"/>
              <a:ea typeface="Tahoma"/>
              <a:cs typeface="Tahoma"/>
            </a:endParaRPr>
          </a:p>
          <a:p>
            <a:pPr marL="228600" indent="-215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Char char="•"/>
              <a:tabLst>
                <a:tab pos="227329" algn="l"/>
              </a:tabLst>
            </a:pPr>
            <a:r>
              <a:rPr lang="es-MX" sz="1600">
                <a:solidFill>
                  <a:srgbClr val="061323"/>
                </a:solidFill>
                <a:latin typeface="Tahoma"/>
                <a:cs typeface="Tahoma"/>
              </a:rPr>
              <a:t>Número que está en crecimiento dado el desarrollo  del corredor y el desarrollo de vivienda en la región.</a:t>
            </a:r>
            <a:endParaRPr lang="es-MX" sz="1600">
              <a:solidFill>
                <a:srgbClr val="061323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78" y="2102068"/>
            <a:ext cx="4214503" cy="41774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65" y="967389"/>
            <a:ext cx="703756" cy="70375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9FD3238-6DA0-4787-8ADD-4278C2DF54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34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/>
          <p:cNvGrpSpPr/>
          <p:nvPr/>
        </p:nvGrpSpPr>
        <p:grpSpPr>
          <a:xfrm>
            <a:off x="0" y="3563008"/>
            <a:ext cx="4088523" cy="767254"/>
            <a:chOff x="848944" y="1271752"/>
            <a:chExt cx="4278471" cy="536027"/>
          </a:xfrm>
        </p:grpSpPr>
        <p:sp>
          <p:nvSpPr>
            <p:cNvPr id="18" name="Pentágono 17"/>
            <p:cNvSpPr/>
            <p:nvPr/>
          </p:nvSpPr>
          <p:spPr>
            <a:xfrm>
              <a:off x="848944" y="1282262"/>
              <a:ext cx="3891222" cy="515006"/>
            </a:xfrm>
            <a:prstGeom prst="homePlate">
              <a:avLst>
                <a:gd name="adj" fmla="val 2271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Cheurón 18"/>
            <p:cNvSpPr/>
            <p:nvPr/>
          </p:nvSpPr>
          <p:spPr>
            <a:xfrm>
              <a:off x="4695789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20" name="Cheurón 19"/>
            <p:cNvSpPr/>
            <p:nvPr/>
          </p:nvSpPr>
          <p:spPr>
            <a:xfrm>
              <a:off x="4885443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12</a:t>
            </a:fld>
            <a:endParaRPr lang="es-ES_tradnl"/>
          </a:p>
        </p:txBody>
      </p:sp>
      <p:sp>
        <p:nvSpPr>
          <p:cNvPr id="4" name="object 13"/>
          <p:cNvSpPr txBox="1">
            <a:spLocks/>
          </p:cNvSpPr>
          <p:nvPr/>
        </p:nvSpPr>
        <p:spPr>
          <a:xfrm>
            <a:off x="1311511" y="1131787"/>
            <a:ext cx="18100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Eficiencia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0" y="1027843"/>
            <a:ext cx="3440728" cy="536027"/>
            <a:chOff x="0" y="1271752"/>
            <a:chExt cx="4094507" cy="536027"/>
          </a:xfrm>
        </p:grpSpPr>
        <p:sp>
          <p:nvSpPr>
            <p:cNvPr id="6" name="Pentágono 5"/>
            <p:cNvSpPr/>
            <p:nvPr/>
          </p:nvSpPr>
          <p:spPr>
            <a:xfrm>
              <a:off x="0" y="1282262"/>
              <a:ext cx="3739723" cy="515006"/>
            </a:xfrm>
            <a:prstGeom prst="homePlate">
              <a:avLst>
                <a:gd name="adj" fmla="val 316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Cheurón 6"/>
            <p:cNvSpPr/>
            <p:nvPr/>
          </p:nvSpPr>
          <p:spPr>
            <a:xfrm>
              <a:off x="3662883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8" name="Cheurón 7"/>
            <p:cNvSpPr/>
            <p:nvPr/>
          </p:nvSpPr>
          <p:spPr>
            <a:xfrm>
              <a:off x="3852535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9" name="object 13"/>
          <p:cNvSpPr txBox="1">
            <a:spLocks/>
          </p:cNvSpPr>
          <p:nvPr/>
        </p:nvSpPr>
        <p:spPr>
          <a:xfrm>
            <a:off x="1311511" y="1142297"/>
            <a:ext cx="172597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1800" b="1" spc="-5">
                <a:solidFill>
                  <a:srgbClr val="FFFFFF"/>
                </a:solidFill>
                <a:latin typeface="Tahoma"/>
                <a:cs typeface="Tahoma"/>
              </a:rPr>
              <a:t>Productividad</a:t>
            </a:r>
            <a:endParaRPr lang="es-CO" sz="1800">
              <a:latin typeface="Tahoma"/>
              <a:cs typeface="Tahoma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99036" y="1018625"/>
            <a:ext cx="23227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pc="3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BIENESTAR DE LOS EMPLEADOS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65" y="967389"/>
            <a:ext cx="703756" cy="70375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107" y="1030013"/>
            <a:ext cx="484966" cy="518729"/>
          </a:xfrm>
          <a:prstGeom prst="rect">
            <a:avLst/>
          </a:prstGeom>
        </p:spPr>
      </p:pic>
      <p:sp>
        <p:nvSpPr>
          <p:cNvPr id="14" name="object 7"/>
          <p:cNvSpPr txBox="1"/>
          <p:nvPr/>
        </p:nvSpPr>
        <p:spPr>
          <a:xfrm>
            <a:off x="409635" y="2369827"/>
            <a:ext cx="4529461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s-ES_tradnl" sz="1600">
                <a:solidFill>
                  <a:srgbClr val="081C24"/>
                </a:solidFill>
                <a:latin typeface="Tahoma"/>
                <a:cs typeface="Tahoma"/>
              </a:rPr>
              <a:t>El diseño de nuestras bodegas y oficinas está enfocado en el confort de nuestras operaciones: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" name="object 7"/>
          <p:cNvSpPr txBox="1"/>
          <p:nvPr/>
        </p:nvSpPr>
        <p:spPr>
          <a:xfrm>
            <a:off x="536525" y="3693080"/>
            <a:ext cx="318413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s-ES_tradnl" sz="1600">
                <a:solidFill>
                  <a:srgbClr val="081C24"/>
                </a:solidFill>
                <a:latin typeface="Tahoma"/>
                <a:cs typeface="Tahoma"/>
              </a:rPr>
              <a:t>Diseño bioclimático que permite </a:t>
            </a:r>
            <a:r>
              <a:rPr lang="es-ES_tradnl" sz="1600" b="1">
                <a:solidFill>
                  <a:srgbClr val="081C24"/>
                </a:solidFill>
                <a:latin typeface="Tahoma"/>
                <a:cs typeface="Tahoma"/>
              </a:rPr>
              <a:t>mayor circulación del aire.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555" y="3784838"/>
            <a:ext cx="535590" cy="393023"/>
          </a:xfrm>
          <a:prstGeom prst="rect">
            <a:avLst/>
          </a:prstGeom>
        </p:spPr>
      </p:pic>
      <p:grpSp>
        <p:nvGrpSpPr>
          <p:cNvPr id="30" name="Agrupar 29"/>
          <p:cNvGrpSpPr/>
          <p:nvPr/>
        </p:nvGrpSpPr>
        <p:grpSpPr>
          <a:xfrm>
            <a:off x="0" y="4719146"/>
            <a:ext cx="4813738" cy="767254"/>
            <a:chOff x="848944" y="1271752"/>
            <a:chExt cx="4278471" cy="536027"/>
          </a:xfrm>
        </p:grpSpPr>
        <p:sp>
          <p:nvSpPr>
            <p:cNvPr id="31" name="Pentágono 30"/>
            <p:cNvSpPr/>
            <p:nvPr/>
          </p:nvSpPr>
          <p:spPr>
            <a:xfrm>
              <a:off x="848944" y="1282262"/>
              <a:ext cx="3891222" cy="515006"/>
            </a:xfrm>
            <a:prstGeom prst="homePlate">
              <a:avLst>
                <a:gd name="adj" fmla="val 2271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Cheurón 31"/>
            <p:cNvSpPr/>
            <p:nvPr/>
          </p:nvSpPr>
          <p:spPr>
            <a:xfrm>
              <a:off x="4695789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33" name="Cheurón 32"/>
            <p:cNvSpPr/>
            <p:nvPr/>
          </p:nvSpPr>
          <p:spPr>
            <a:xfrm>
              <a:off x="4885443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16" name="object 7"/>
          <p:cNvSpPr txBox="1"/>
          <p:nvPr/>
        </p:nvSpPr>
        <p:spPr>
          <a:xfrm>
            <a:off x="526013" y="4848186"/>
            <a:ext cx="365710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s-ES_tradnl" sz="1600" b="1">
                <a:solidFill>
                  <a:srgbClr val="081C24"/>
                </a:solidFill>
                <a:latin typeface="Tahoma"/>
                <a:cs typeface="Tahoma"/>
              </a:rPr>
              <a:t>Aprovechamiento de la luz natural </a:t>
            </a:r>
            <a:r>
              <a:rPr lang="es-ES_tradnl" sz="1600">
                <a:solidFill>
                  <a:srgbClr val="081C24"/>
                </a:solidFill>
                <a:latin typeface="Tahoma"/>
                <a:cs typeface="Tahoma"/>
              </a:rPr>
              <a:t>lo cual disminuye el cansancio visual.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761" y="4765731"/>
            <a:ext cx="365454" cy="602866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6298090-BD3D-49F5-8383-CCA7BCAE88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8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 flipH="1">
            <a:off x="8059480" y="4216970"/>
            <a:ext cx="4132520" cy="536027"/>
            <a:chOff x="0" y="1271752"/>
            <a:chExt cx="5127415" cy="536027"/>
          </a:xfrm>
        </p:grpSpPr>
        <p:sp>
          <p:nvSpPr>
            <p:cNvPr id="19" name="Pentágono 18"/>
            <p:cNvSpPr/>
            <p:nvPr/>
          </p:nvSpPr>
          <p:spPr>
            <a:xfrm>
              <a:off x="0" y="1282262"/>
              <a:ext cx="4740166" cy="515006"/>
            </a:xfrm>
            <a:prstGeom prst="homePlate">
              <a:avLst>
                <a:gd name="adj" fmla="val 2271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" name="Cheurón 19"/>
            <p:cNvSpPr/>
            <p:nvPr/>
          </p:nvSpPr>
          <p:spPr>
            <a:xfrm>
              <a:off x="4695789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21" name="Cheurón 20"/>
            <p:cNvSpPr/>
            <p:nvPr/>
          </p:nvSpPr>
          <p:spPr>
            <a:xfrm>
              <a:off x="4885443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13</a:t>
            </a:fld>
            <a:endParaRPr lang="es-ES_tradnl"/>
          </a:p>
        </p:txBody>
      </p:sp>
      <p:sp>
        <p:nvSpPr>
          <p:cNvPr id="3" name="object 6"/>
          <p:cNvSpPr txBox="1">
            <a:spLocks/>
          </p:cNvSpPr>
          <p:nvPr/>
        </p:nvSpPr>
        <p:spPr>
          <a:xfrm>
            <a:off x="7975111" y="1370278"/>
            <a:ext cx="3666847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195"/>
              </a:spcBef>
            </a:pPr>
            <a:r>
              <a:rPr lang="es-MX" sz="3200" b="1" spc="-15">
                <a:solidFill>
                  <a:srgbClr val="091C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¿Cuáles son los</a:t>
            </a:r>
            <a:r>
              <a:rPr lang="es-MX" sz="3200" spc="-15">
                <a:solidFill>
                  <a:srgbClr val="091C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3200">
                <a:solidFill>
                  <a:srgbClr val="091C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beneficios del </a:t>
            </a:r>
            <a:r>
              <a:rPr lang="es-MX" sz="3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régimen</a:t>
            </a:r>
            <a:r>
              <a:rPr lang="es-MX" sz="3200" spc="-15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3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franco</a:t>
            </a:r>
            <a:r>
              <a:rPr lang="es-MX" sz="3200">
                <a:solidFill>
                  <a:srgbClr val="091C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s-ES_tradnl" sz="3200" b="1">
              <a:solidFill>
                <a:srgbClr val="06132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Agrupar 4"/>
          <p:cNvGrpSpPr/>
          <p:nvPr/>
        </p:nvGrpSpPr>
        <p:grpSpPr>
          <a:xfrm flipH="1">
            <a:off x="8059480" y="3408895"/>
            <a:ext cx="4132520" cy="536027"/>
            <a:chOff x="0" y="1271752"/>
            <a:chExt cx="5127415" cy="536027"/>
          </a:xfrm>
        </p:grpSpPr>
        <p:sp>
          <p:nvSpPr>
            <p:cNvPr id="6" name="Pentágono 5"/>
            <p:cNvSpPr/>
            <p:nvPr/>
          </p:nvSpPr>
          <p:spPr>
            <a:xfrm>
              <a:off x="0" y="1282262"/>
              <a:ext cx="4740166" cy="515006"/>
            </a:xfrm>
            <a:prstGeom prst="homePlate">
              <a:avLst>
                <a:gd name="adj" fmla="val 2271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Cheurón 6"/>
            <p:cNvSpPr/>
            <p:nvPr/>
          </p:nvSpPr>
          <p:spPr>
            <a:xfrm>
              <a:off x="4695789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8" name="Cheurón 7"/>
            <p:cNvSpPr/>
            <p:nvPr/>
          </p:nvSpPr>
          <p:spPr>
            <a:xfrm>
              <a:off x="4885443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8537944" y="3530009"/>
            <a:ext cx="25411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600" spc="0">
                <a:solidFill>
                  <a:srgbClr val="FFFFFF"/>
                </a:solidFill>
                <a:latin typeface="Tahoma"/>
                <a:cs typeface="Tahoma"/>
              </a:rPr>
              <a:t>Beneficios</a:t>
            </a:r>
            <a:r>
              <a:rPr lang="es-ES_tradnl" sz="16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s-ES_tradnl" sz="1600" b="1" spc="0">
                <a:solidFill>
                  <a:srgbClr val="FFFFFF"/>
                </a:solidFill>
                <a:latin typeface="Tahoma"/>
                <a:cs typeface="Tahoma"/>
              </a:rPr>
              <a:t>tributarios</a:t>
            </a:r>
            <a:endParaRPr lang="es-ES_tradnl" sz="1600">
              <a:latin typeface="Tahoma"/>
              <a:cs typeface="Tahoma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817" y="3496338"/>
            <a:ext cx="405071" cy="40507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8537944" y="4359349"/>
            <a:ext cx="25411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600" spc="0">
                <a:solidFill>
                  <a:srgbClr val="061323"/>
                </a:solidFill>
                <a:latin typeface="Tahoma"/>
                <a:cs typeface="Tahoma"/>
              </a:rPr>
              <a:t>Beneficios aduaneros</a:t>
            </a:r>
            <a:endParaRPr lang="es-ES_tradnl" sz="1600">
              <a:solidFill>
                <a:srgbClr val="061323"/>
              </a:solidFill>
              <a:latin typeface="Tahoma"/>
              <a:cs typeface="Tahoma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924" y="4244069"/>
            <a:ext cx="471229" cy="48874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279770B-D67D-4D6B-94EF-5B61F1F7FB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entágono 17"/>
          <p:cNvSpPr/>
          <p:nvPr/>
        </p:nvSpPr>
        <p:spPr>
          <a:xfrm rot="10800000" flipH="1">
            <a:off x="0" y="4880339"/>
            <a:ext cx="6046972" cy="1414131"/>
          </a:xfrm>
          <a:prstGeom prst="homePlate">
            <a:avLst>
              <a:gd name="adj" fmla="val 29699"/>
            </a:avLst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14</a:t>
            </a:fld>
            <a:endParaRPr lang="es-ES_tradnl"/>
          </a:p>
        </p:txBody>
      </p:sp>
      <p:grpSp>
        <p:nvGrpSpPr>
          <p:cNvPr id="3" name="Agrupar 2"/>
          <p:cNvGrpSpPr/>
          <p:nvPr/>
        </p:nvGrpSpPr>
        <p:grpSpPr>
          <a:xfrm>
            <a:off x="0" y="1760848"/>
            <a:ext cx="3840875" cy="536027"/>
            <a:chOff x="1286540" y="1271752"/>
            <a:chExt cx="3840875" cy="536027"/>
          </a:xfrm>
        </p:grpSpPr>
        <p:sp>
          <p:nvSpPr>
            <p:cNvPr id="4" name="Pentágono 3"/>
            <p:cNvSpPr/>
            <p:nvPr/>
          </p:nvSpPr>
          <p:spPr>
            <a:xfrm>
              <a:off x="1286540" y="1282262"/>
              <a:ext cx="3453626" cy="515006"/>
            </a:xfrm>
            <a:prstGeom prst="homePlate">
              <a:avLst>
                <a:gd name="adj" fmla="val 316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Cheurón 4"/>
            <p:cNvSpPr/>
            <p:nvPr/>
          </p:nvSpPr>
          <p:spPr>
            <a:xfrm>
              <a:off x="4695789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6" name="Cheurón 5"/>
            <p:cNvSpPr/>
            <p:nvPr/>
          </p:nvSpPr>
          <p:spPr>
            <a:xfrm>
              <a:off x="4885443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637067" y="1901160"/>
            <a:ext cx="25411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pc="0">
                <a:solidFill>
                  <a:srgbClr val="FFFFFF"/>
                </a:solidFill>
                <a:latin typeface="Tahoma"/>
                <a:cs typeface="Tahoma"/>
              </a:rPr>
              <a:t>Beneficios</a:t>
            </a:r>
            <a:r>
              <a:rPr lang="es-ES_tradnl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s-ES_tradnl" b="1" spc="0">
                <a:solidFill>
                  <a:srgbClr val="FFFFFF"/>
                </a:solidFill>
                <a:latin typeface="Tahoma"/>
                <a:cs typeface="Tahoma"/>
              </a:rPr>
              <a:t>tributarios</a:t>
            </a:r>
            <a:endParaRPr lang="es-ES_tradnl">
              <a:latin typeface="Tahoma"/>
              <a:cs typeface="Tahoma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542" y="1816394"/>
            <a:ext cx="405071" cy="405071"/>
          </a:xfrm>
          <a:prstGeom prst="rect">
            <a:avLst/>
          </a:prstGeom>
        </p:spPr>
      </p:pic>
      <p:sp>
        <p:nvSpPr>
          <p:cNvPr id="16" name="object 8"/>
          <p:cNvSpPr txBox="1"/>
          <p:nvPr/>
        </p:nvSpPr>
        <p:spPr>
          <a:xfrm>
            <a:off x="609599" y="2695649"/>
            <a:ext cx="3869095" cy="1809278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 marR="133350">
              <a:lnSpc>
                <a:spcPct val="150000"/>
              </a:lnSpc>
              <a:spcBef>
                <a:spcPts val="100"/>
              </a:spcBef>
            </a:pPr>
            <a:r>
              <a:rPr sz="1600" spc="-6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Tarifa </a:t>
            </a:r>
            <a:r>
              <a:rPr sz="1600" err="1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única</a:t>
            </a:r>
            <a:r>
              <a:rPr sz="160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 de </a:t>
            </a:r>
            <a:r>
              <a:rPr sz="1600" b="1" err="1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impuesto</a:t>
            </a:r>
            <a:r>
              <a:rPr sz="1600" b="1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 de </a:t>
            </a:r>
            <a:r>
              <a:rPr sz="1600" b="1" spc="-10" err="1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renta</a:t>
            </a:r>
            <a:r>
              <a:rPr sz="1600" b="1" spc="-1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sz="1600" b="1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del 20% </a:t>
            </a:r>
            <a:r>
              <a:rPr sz="1600" spc="-15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para </a:t>
            </a:r>
            <a:r>
              <a:rPr sz="1600" err="1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usuarios</a:t>
            </a:r>
            <a:r>
              <a:rPr sz="160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sz="1600" err="1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industriales</a:t>
            </a:r>
            <a:r>
              <a:rPr sz="160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 de </a:t>
            </a:r>
            <a:r>
              <a:rPr sz="1600" err="1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bienes</a:t>
            </a:r>
            <a:r>
              <a:rPr sz="160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 y </a:t>
            </a:r>
            <a:r>
              <a:rPr sz="1600" spc="-5" err="1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servicios</a:t>
            </a:r>
            <a:r>
              <a:rPr lang="es-ES" sz="1600" spc="-5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s-ES" sz="1600" b="1" spc="-5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frente al 33% </a:t>
            </a:r>
            <a:r>
              <a:rPr lang="es-ES" sz="160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que pagan las </a:t>
            </a:r>
            <a:r>
              <a:rPr lang="es-ES" sz="1600" spc="-1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empresas </a:t>
            </a:r>
            <a:r>
              <a:rPr lang="es-ES" sz="1600" spc="-5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en el Territorio Aduanero N</a:t>
            </a:r>
            <a:r>
              <a:rPr lang="es-ES" sz="160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acional en promedio.</a:t>
            </a:r>
          </a:p>
        </p:txBody>
      </p:sp>
      <p:sp>
        <p:nvSpPr>
          <p:cNvPr id="17" name="object 8"/>
          <p:cNvSpPr txBox="1"/>
          <p:nvPr/>
        </p:nvSpPr>
        <p:spPr>
          <a:xfrm>
            <a:off x="634408" y="5018568"/>
            <a:ext cx="4785243" cy="1120820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160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Las </a:t>
            </a:r>
            <a:r>
              <a:rPr sz="1600" b="1" spc="-1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rPr>
              <a:t>ventas </a:t>
            </a:r>
            <a:r>
              <a: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rPr>
              <a:t>del </a:t>
            </a:r>
            <a:r>
              <a:rPr sz="1600" b="1" spc="-5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rPr>
              <a:t>territorio </a:t>
            </a:r>
            <a:r>
              <a: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rPr>
              <a:t>nacional </a:t>
            </a:r>
            <a:r>
              <a:rPr sz="160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a usuarios industriales de bienes y de </a:t>
            </a:r>
            <a:r>
              <a:rPr sz="1600" spc="-5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servicios, están </a:t>
            </a:r>
            <a:r>
              <a:rPr sz="1600" b="1" spc="-1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rPr>
              <a:t>exentas </a:t>
            </a:r>
            <a:r>
              <a: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rPr>
              <a:t>de </a:t>
            </a:r>
            <a:r>
              <a:rPr sz="1600" b="1" spc="-3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rPr>
              <a:t>IVA</a:t>
            </a:r>
            <a:r>
              <a:rPr sz="1600" b="1" spc="-30">
                <a:solidFill>
                  <a:srgbClr val="B2252B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sz="1600" spc="-8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(E.T.  </a:t>
            </a:r>
            <a:r>
              <a:rPr sz="160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Art. 481 de la Ley</a:t>
            </a:r>
            <a:r>
              <a:rPr sz="1600" spc="-15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sz="1600">
                <a:solidFill>
                  <a:srgbClr val="091C25"/>
                </a:solidFill>
                <a:latin typeface="Tahoma" charset="0"/>
                <a:ea typeface="Tahoma" charset="0"/>
                <a:cs typeface="Tahoma" charset="0"/>
              </a:rPr>
              <a:t>1004/2005).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849" y="5241850"/>
            <a:ext cx="825100" cy="73394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9805426-9250-4F19-BF1F-ACCF6B50BC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79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15</a:t>
            </a:fld>
            <a:endParaRPr lang="es-ES_tradnl"/>
          </a:p>
        </p:txBody>
      </p:sp>
      <p:sp>
        <p:nvSpPr>
          <p:cNvPr id="3" name="object 45"/>
          <p:cNvSpPr txBox="1"/>
          <p:nvPr/>
        </p:nvSpPr>
        <p:spPr>
          <a:xfrm>
            <a:off x="460483" y="2862467"/>
            <a:ext cx="224018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  <a:buClr>
                <a:srgbClr val="B1242B"/>
              </a:buClr>
              <a:tabLst>
                <a:tab pos="227965" algn="l"/>
              </a:tabLst>
            </a:pPr>
            <a:r>
              <a:rPr sz="1200" b="1" spc="-5">
                <a:solidFill>
                  <a:srgbClr val="061323"/>
                </a:solidFill>
                <a:latin typeface="Tahoma"/>
                <a:cs typeface="Tahoma"/>
              </a:rPr>
              <a:t>Extraterritorialidad</a:t>
            </a:r>
            <a:r>
              <a:rPr sz="1200" b="1" spc="40">
                <a:solidFill>
                  <a:srgbClr val="061323"/>
                </a:solidFill>
                <a:latin typeface="Tahoma"/>
                <a:cs typeface="Tahoma"/>
              </a:rPr>
              <a:t> </a:t>
            </a:r>
            <a:r>
              <a:rPr sz="1200" spc="-5">
                <a:solidFill>
                  <a:srgbClr val="061323"/>
                </a:solidFill>
                <a:latin typeface="Tahoma"/>
                <a:cs typeface="Tahoma"/>
              </a:rPr>
              <a:t>aduanera.</a:t>
            </a:r>
            <a:endParaRPr sz="1200">
              <a:solidFill>
                <a:srgbClr val="061323"/>
              </a:solidFill>
              <a:latin typeface="Tahoma"/>
              <a:cs typeface="Tahoma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0" y="867713"/>
            <a:ext cx="3840875" cy="536027"/>
            <a:chOff x="1286540" y="1271752"/>
            <a:chExt cx="3840875" cy="536027"/>
          </a:xfrm>
        </p:grpSpPr>
        <p:sp>
          <p:nvSpPr>
            <p:cNvPr id="5" name="Pentágono 4"/>
            <p:cNvSpPr/>
            <p:nvPr/>
          </p:nvSpPr>
          <p:spPr>
            <a:xfrm>
              <a:off x="1286540" y="1282262"/>
              <a:ext cx="3453626" cy="515006"/>
            </a:xfrm>
            <a:prstGeom prst="homePlate">
              <a:avLst>
                <a:gd name="adj" fmla="val 316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Cheurón 5"/>
            <p:cNvSpPr/>
            <p:nvPr/>
          </p:nvSpPr>
          <p:spPr>
            <a:xfrm>
              <a:off x="4695789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7" name="Cheurón 6"/>
            <p:cNvSpPr/>
            <p:nvPr/>
          </p:nvSpPr>
          <p:spPr>
            <a:xfrm>
              <a:off x="4885443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659219" y="1020725"/>
            <a:ext cx="27006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pc="0">
                <a:solidFill>
                  <a:srgbClr val="FFFFFF"/>
                </a:solidFill>
                <a:latin typeface="Tahoma"/>
                <a:cs typeface="Tahoma"/>
              </a:rPr>
              <a:t>Beneficios</a:t>
            </a:r>
            <a:r>
              <a:rPr lang="es-ES_tradnl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s-ES_tradnl" b="1">
                <a:solidFill>
                  <a:srgbClr val="FFFFFF"/>
                </a:solidFill>
                <a:latin typeface="Tahoma"/>
                <a:cs typeface="Tahoma"/>
              </a:rPr>
              <a:t>aduaneros</a:t>
            </a:r>
            <a:endParaRPr lang="es-ES_tradnl">
              <a:latin typeface="Tahoma"/>
              <a:cs typeface="Tahoma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91608" y="4895724"/>
            <a:ext cx="216776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405" algn="ctr">
              <a:spcBef>
                <a:spcPts val="132"/>
              </a:spcBef>
              <a:buClr>
                <a:srgbClr val="FF0000"/>
              </a:buClr>
            </a:pPr>
            <a:r>
              <a:rPr lang="es-ES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Salidas a pruebas técnicas: </a:t>
            </a:r>
            <a:r>
              <a:rPr lang="es-E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Usuarios industriales de servicios pueden sacar al territorio Aduanero Nacional equipos para pruebas técnicas sin el pago de tributos aduaneros</a:t>
            </a:r>
            <a:endParaRPr lang="es-MX" sz="1200" spc="-65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bject 45"/>
          <p:cNvSpPr txBox="1"/>
          <p:nvPr/>
        </p:nvSpPr>
        <p:spPr>
          <a:xfrm>
            <a:off x="3506856" y="5066533"/>
            <a:ext cx="197464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  <a:buClr>
                <a:srgbClr val="B1242B"/>
              </a:buClr>
              <a:tabLst>
                <a:tab pos="227965" algn="l"/>
              </a:tabLst>
            </a:pPr>
            <a:r>
              <a:rPr lang="es-ES" sz="1200" b="1" spc="-5">
                <a:solidFill>
                  <a:srgbClr val="061323"/>
                </a:solidFill>
                <a:latin typeface="Tahoma"/>
                <a:cs typeface="Tahoma"/>
              </a:rPr>
              <a:t>Procesamiento parcial, </a:t>
            </a:r>
            <a:r>
              <a:rPr lang="es-ES" sz="1200" spc="-5">
                <a:solidFill>
                  <a:srgbClr val="061323"/>
                </a:solidFill>
                <a:latin typeface="Tahoma"/>
                <a:cs typeface="Tahoma"/>
              </a:rPr>
              <a:t>las empresas podrán trasladar parte de su producción (hasta el 40%)</a:t>
            </a:r>
            <a:endParaRPr sz="1200">
              <a:solidFill>
                <a:srgbClr val="061323"/>
              </a:solidFill>
              <a:latin typeface="Tahoma"/>
              <a:cs typeface="Tahoma"/>
            </a:endParaRPr>
          </a:p>
        </p:txBody>
      </p:sp>
      <p:sp>
        <p:nvSpPr>
          <p:cNvPr id="20" name="object 45"/>
          <p:cNvSpPr txBox="1"/>
          <p:nvPr/>
        </p:nvSpPr>
        <p:spPr>
          <a:xfrm>
            <a:off x="9445002" y="2575388"/>
            <a:ext cx="2314616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  <a:buClr>
                <a:srgbClr val="B1242B"/>
              </a:buClr>
              <a:tabLst>
                <a:tab pos="227965" algn="l"/>
              </a:tabLst>
            </a:pPr>
            <a:r>
              <a:rPr lang="es-MX" sz="1200" b="1" spc="-5">
                <a:solidFill>
                  <a:srgbClr val="061323"/>
                </a:solidFill>
                <a:latin typeface="Tahoma"/>
                <a:cs typeface="Tahoma"/>
              </a:rPr>
              <a:t>Salidas para reparación y mantenimiento: </a:t>
            </a:r>
            <a:r>
              <a:rPr lang="es-MX" sz="1200" spc="-5">
                <a:solidFill>
                  <a:srgbClr val="061323"/>
                </a:solidFill>
                <a:latin typeface="Tahoma"/>
                <a:cs typeface="Tahoma"/>
              </a:rPr>
              <a:t>Los Usuarios industriales de servicios pueden sacar al territorio Aduanero Nacional equipos para reparación sin el pago de tributos aduaneros</a:t>
            </a:r>
          </a:p>
        </p:txBody>
      </p:sp>
      <p:sp>
        <p:nvSpPr>
          <p:cNvPr id="21" name="object 45"/>
          <p:cNvSpPr txBox="1"/>
          <p:nvPr/>
        </p:nvSpPr>
        <p:spPr>
          <a:xfrm>
            <a:off x="6290828" y="5066533"/>
            <a:ext cx="359749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  <a:buClr>
                <a:srgbClr val="B1242B"/>
              </a:buClr>
              <a:tabLst>
                <a:tab pos="227965" algn="l"/>
              </a:tabLst>
            </a:pPr>
            <a:r>
              <a:rPr lang="es-MX" sz="1200" b="1" spc="-5">
                <a:solidFill>
                  <a:srgbClr val="061323"/>
                </a:solidFill>
                <a:latin typeface="Tahoma"/>
                <a:cs typeface="Tahoma"/>
              </a:rPr>
              <a:t>Procesos aduaneros simplificados, </a:t>
            </a:r>
            <a:r>
              <a:rPr lang="es-MX" sz="1200" spc="-5">
                <a:solidFill>
                  <a:srgbClr val="061323"/>
                </a:solidFill>
                <a:latin typeface="Tahoma"/>
                <a:cs typeface="Tahoma"/>
              </a:rPr>
              <a:t>mediante el  Formulario de Movimientos de Mercancías, que  hace las veces de DEX para las salidas al resto del  mundo.</a:t>
            </a:r>
          </a:p>
        </p:txBody>
      </p:sp>
      <p:sp>
        <p:nvSpPr>
          <p:cNvPr id="23" name="object 45"/>
          <p:cNvSpPr txBox="1"/>
          <p:nvPr/>
        </p:nvSpPr>
        <p:spPr>
          <a:xfrm>
            <a:off x="6117003" y="2575388"/>
            <a:ext cx="2952569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  <a:buClr>
                <a:srgbClr val="B1242B"/>
              </a:buClr>
              <a:tabLst>
                <a:tab pos="227965" algn="l"/>
              </a:tabLst>
            </a:pPr>
            <a:r>
              <a:rPr lang="es-MX" sz="1200" b="1" spc="-5">
                <a:solidFill>
                  <a:srgbClr val="061323"/>
                </a:solidFill>
                <a:latin typeface="Tahoma"/>
                <a:cs typeface="Tahoma"/>
              </a:rPr>
              <a:t>Trabajo a distancia: </a:t>
            </a:r>
            <a:r>
              <a:rPr lang="es-MX" sz="1200" spc="-5">
                <a:solidFill>
                  <a:srgbClr val="061323"/>
                </a:solidFill>
                <a:latin typeface="Tahoma"/>
                <a:cs typeface="Tahoma"/>
              </a:rPr>
              <a:t>Hasta el 50% del personal de la empresa puede trabajar desde afuera de zona franca, pero ese 50% no puede exceder el 30% de los costos operacionales totales  de la compañía</a:t>
            </a:r>
          </a:p>
        </p:txBody>
      </p:sp>
      <p:sp>
        <p:nvSpPr>
          <p:cNvPr id="24" name="object 45"/>
          <p:cNvSpPr txBox="1"/>
          <p:nvPr/>
        </p:nvSpPr>
        <p:spPr>
          <a:xfrm>
            <a:off x="3086725" y="2586021"/>
            <a:ext cx="272600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00"/>
              </a:spcBef>
              <a:buClr>
                <a:srgbClr val="B1242B"/>
              </a:buClr>
              <a:tabLst>
                <a:tab pos="227965" algn="l"/>
              </a:tabLst>
            </a:pPr>
            <a:r>
              <a:rPr lang="es-MX" sz="1200" b="1" spc="-5">
                <a:solidFill>
                  <a:srgbClr val="061323"/>
                </a:solidFill>
                <a:latin typeface="Tahoma"/>
                <a:cs typeface="Tahoma"/>
              </a:rPr>
              <a:t>No pago de tributos aduaneros </a:t>
            </a:r>
            <a:r>
              <a:rPr lang="es-MX" sz="1200" spc="-5">
                <a:solidFill>
                  <a:srgbClr val="061323"/>
                </a:solidFill>
                <a:latin typeface="Tahoma"/>
                <a:cs typeface="Tahoma"/>
              </a:rPr>
              <a:t>para los bienes de capital, equipos de telecomunicaciones provenientes del exterior.</a:t>
            </a:r>
          </a:p>
        </p:txBody>
      </p:sp>
      <p:cxnSp>
        <p:nvCxnSpPr>
          <p:cNvPr id="32" name="Conector recto 31"/>
          <p:cNvCxnSpPr/>
          <p:nvPr/>
        </p:nvCxnSpPr>
        <p:spPr>
          <a:xfrm>
            <a:off x="2977116" y="1663996"/>
            <a:ext cx="0" cy="2126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5964864" y="1663996"/>
            <a:ext cx="0" cy="2126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9303487" y="1663996"/>
            <a:ext cx="0" cy="2126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191" y="3779112"/>
            <a:ext cx="1018676" cy="1028879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13" y="3785618"/>
            <a:ext cx="1018113" cy="1003963"/>
          </a:xfrm>
          <a:prstGeom prst="rect">
            <a:avLst/>
          </a:prstGeom>
        </p:spPr>
      </p:pic>
      <p:cxnSp>
        <p:nvCxnSpPr>
          <p:cNvPr id="39" name="Conector recto 38"/>
          <p:cNvCxnSpPr/>
          <p:nvPr/>
        </p:nvCxnSpPr>
        <p:spPr>
          <a:xfrm>
            <a:off x="2977116" y="4136063"/>
            <a:ext cx="0" cy="2126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5964864" y="4136062"/>
            <a:ext cx="0" cy="2126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n 3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980" y="1507148"/>
            <a:ext cx="1051847" cy="1039941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234" y="1528580"/>
            <a:ext cx="920934" cy="1008985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046" y="3798679"/>
            <a:ext cx="996432" cy="1001653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947" y="1653806"/>
            <a:ext cx="1068094" cy="106809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C8C9BCA5-71DD-4822-9725-F8D5AF0C06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6790" y="1580820"/>
            <a:ext cx="1058443" cy="92831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93CE5CF8-CE37-4F13-852C-F60CD1C243D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2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9230710" y="6366860"/>
            <a:ext cx="2743200" cy="365125"/>
          </a:xfrm>
        </p:spPr>
        <p:txBody>
          <a:bodyPr/>
          <a:lstStyle/>
          <a:p>
            <a:r>
              <a:rPr lang="es-ES_tradnl">
                <a:solidFill>
                  <a:schemeClr val="bg1"/>
                </a:solidFill>
              </a:rPr>
              <a:t>l </a:t>
            </a:r>
            <a:fld id="{3560A539-60BC-564F-B886-79E017DCAD47}" type="slidenum">
              <a:rPr lang="es-ES_tradnl" smtClean="0">
                <a:solidFill>
                  <a:schemeClr val="bg1"/>
                </a:solidFill>
              </a:rPr>
              <a:pPr/>
              <a:t>16</a:t>
            </a:fld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6076" y="2839134"/>
            <a:ext cx="29718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ES_tradnl" sz="40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SERVICIOS</a:t>
            </a:r>
          </a:p>
        </p:txBody>
      </p:sp>
      <p:sp>
        <p:nvSpPr>
          <p:cNvPr id="14" name="Pentágono 13"/>
          <p:cNvSpPr/>
          <p:nvPr/>
        </p:nvSpPr>
        <p:spPr>
          <a:xfrm>
            <a:off x="0" y="3457574"/>
            <a:ext cx="3467100" cy="630638"/>
          </a:xfrm>
          <a:prstGeom prst="homePlate">
            <a:avLst>
              <a:gd name="adj" fmla="val 3163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436076" y="3491873"/>
            <a:ext cx="309024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CO" sz="3200" spc="-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Complementarios</a:t>
            </a:r>
            <a:endParaRPr lang="es-ES_tradnl" sz="3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021918-17C5-4895-AB1E-0F9AD155D58E}"/>
              </a:ext>
            </a:extLst>
          </p:cNvPr>
          <p:cNvSpPr txBox="1"/>
          <p:nvPr/>
        </p:nvSpPr>
        <p:spPr>
          <a:xfrm>
            <a:off x="436076" y="4027946"/>
            <a:ext cx="3090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Exennta Zona Franca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E2AD44E-4409-4C9F-8507-4F9966D5369C}"/>
              </a:ext>
            </a:extLst>
          </p:cNvPr>
          <p:cNvSpPr txBox="1"/>
          <p:nvPr/>
        </p:nvSpPr>
        <p:spPr>
          <a:xfrm>
            <a:off x="9559429" y="2083133"/>
            <a:ext cx="2414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0">
              <a:spcBef>
                <a:spcPts val="88"/>
              </a:spcBef>
              <a:buClr>
                <a:srgbClr val="FF0000"/>
              </a:buClr>
            </a:pPr>
            <a:r>
              <a:rPr lang="es-ES"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Comunidad </a:t>
            </a:r>
            <a:r>
              <a:rPr lang="es-ES" sz="140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Terranum</a:t>
            </a:r>
            <a:endParaRPr lang="es-CO" sz="14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0FFD939-7D9D-4853-8FE8-C47950C95CCA}"/>
              </a:ext>
            </a:extLst>
          </p:cNvPr>
          <p:cNvSpPr txBox="1"/>
          <p:nvPr/>
        </p:nvSpPr>
        <p:spPr>
          <a:xfrm>
            <a:off x="9559430" y="2415547"/>
            <a:ext cx="2761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0">
              <a:spcBef>
                <a:spcPts val="88"/>
              </a:spcBef>
              <a:buClr>
                <a:srgbClr val="FF0000"/>
              </a:buClr>
            </a:pPr>
            <a:r>
              <a:rPr lang="es-ES"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Capacitación en régimen franco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052B1AB-9A4A-48D2-AD00-3F099AC5171A}"/>
              </a:ext>
            </a:extLst>
          </p:cNvPr>
          <p:cNvSpPr txBox="1"/>
          <p:nvPr/>
        </p:nvSpPr>
        <p:spPr>
          <a:xfrm>
            <a:off x="9562366" y="2796951"/>
            <a:ext cx="339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0">
              <a:spcBef>
                <a:spcPts val="88"/>
              </a:spcBef>
              <a:buClr>
                <a:srgbClr val="FF0000"/>
              </a:buClr>
            </a:pPr>
            <a:r>
              <a:rPr lang="es-ES"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Servicios alimenticios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65CB76F-3A38-4456-B0B2-D5F6B3CE65B5}"/>
              </a:ext>
            </a:extLst>
          </p:cNvPr>
          <p:cNvSpPr txBox="1"/>
          <p:nvPr/>
        </p:nvSpPr>
        <p:spPr>
          <a:xfrm>
            <a:off x="9562364" y="3159330"/>
            <a:ext cx="339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0">
              <a:spcBef>
                <a:spcPts val="88"/>
              </a:spcBef>
              <a:buClr>
                <a:srgbClr val="FF0000"/>
              </a:buClr>
            </a:pPr>
            <a:r>
              <a:rPr lang="es-ES"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Cafetería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59DC101-608C-4ADE-93D2-9313C49FD117}"/>
              </a:ext>
            </a:extLst>
          </p:cNvPr>
          <p:cNvSpPr txBox="1"/>
          <p:nvPr/>
        </p:nvSpPr>
        <p:spPr>
          <a:xfrm>
            <a:off x="9562366" y="3468016"/>
            <a:ext cx="2549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0">
              <a:spcBef>
                <a:spcPts val="88"/>
              </a:spcBef>
              <a:buClr>
                <a:srgbClr val="FF0000"/>
              </a:buClr>
            </a:pPr>
            <a:r>
              <a:rPr lang="es-ES"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Servicios de vigilancia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B13DBCF-3932-479A-A3E6-0361335F1FD5}"/>
              </a:ext>
            </a:extLst>
          </p:cNvPr>
          <p:cNvSpPr txBox="1"/>
          <p:nvPr/>
        </p:nvSpPr>
        <p:spPr>
          <a:xfrm>
            <a:off x="9562366" y="3797984"/>
            <a:ext cx="339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0">
              <a:spcBef>
                <a:spcPts val="88"/>
              </a:spcBef>
              <a:buClr>
                <a:srgbClr val="FF0000"/>
              </a:buClr>
            </a:pPr>
            <a:r>
              <a:rPr lang="es-ES"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Directorio de aliados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286CEEE-D13A-4A9D-8D74-FA5C204EDDEF}"/>
              </a:ext>
            </a:extLst>
          </p:cNvPr>
          <p:cNvSpPr txBox="1"/>
          <p:nvPr/>
        </p:nvSpPr>
        <p:spPr>
          <a:xfrm>
            <a:off x="9562366" y="4136613"/>
            <a:ext cx="2414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0">
              <a:spcBef>
                <a:spcPts val="88"/>
              </a:spcBef>
              <a:buClr>
                <a:srgbClr val="FF0000"/>
              </a:buClr>
            </a:pPr>
            <a:r>
              <a:rPr lang="es-MX"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Otros servicios requeridos para el apoyo de la operación de la ZF</a:t>
            </a:r>
          </a:p>
        </p:txBody>
      </p:sp>
      <p:pic>
        <p:nvPicPr>
          <p:cNvPr id="13" name="Gráfico 12" descr="Taco">
            <a:extLst>
              <a:ext uri="{FF2B5EF4-FFF2-40B4-BE49-F238E27FC236}">
                <a16:creationId xmlns:a16="http://schemas.microsoft.com/office/drawing/2014/main" id="{20F47B42-577C-4133-8590-D69B38528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0010" y="2763789"/>
            <a:ext cx="402353" cy="402353"/>
          </a:xfrm>
          <a:prstGeom prst="rect">
            <a:avLst/>
          </a:prstGeom>
        </p:spPr>
      </p:pic>
      <p:pic>
        <p:nvPicPr>
          <p:cNvPr id="16" name="Gráfico 15" descr="Libros">
            <a:extLst>
              <a:ext uri="{FF2B5EF4-FFF2-40B4-BE49-F238E27FC236}">
                <a16:creationId xmlns:a16="http://schemas.microsoft.com/office/drawing/2014/main" id="{3D68B472-357B-4485-83E4-563782B35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461" y="3844252"/>
            <a:ext cx="369879" cy="369879"/>
          </a:xfrm>
          <a:prstGeom prst="rect">
            <a:avLst/>
          </a:prstGeom>
        </p:spPr>
      </p:pic>
      <p:pic>
        <p:nvPicPr>
          <p:cNvPr id="35" name="Gráfico 34" descr="Maestro">
            <a:extLst>
              <a:ext uri="{FF2B5EF4-FFF2-40B4-BE49-F238E27FC236}">
                <a16:creationId xmlns:a16="http://schemas.microsoft.com/office/drawing/2014/main" id="{2F092D87-7C48-4060-AE2C-EF3BCA252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55088" y="2378532"/>
            <a:ext cx="404339" cy="404339"/>
          </a:xfrm>
          <a:prstGeom prst="rect">
            <a:avLst/>
          </a:prstGeom>
        </p:spPr>
      </p:pic>
      <p:pic>
        <p:nvPicPr>
          <p:cNvPr id="39" name="Gráfico 38" descr="Café">
            <a:extLst>
              <a:ext uri="{FF2B5EF4-FFF2-40B4-BE49-F238E27FC236}">
                <a16:creationId xmlns:a16="http://schemas.microsoft.com/office/drawing/2014/main" id="{AAAA67CE-5F3E-4800-91B1-C27299DDA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09628" y="3058790"/>
            <a:ext cx="437547" cy="437547"/>
          </a:xfrm>
          <a:prstGeom prst="rect">
            <a:avLst/>
          </a:prstGeom>
        </p:spPr>
      </p:pic>
      <p:pic>
        <p:nvPicPr>
          <p:cNvPr id="41" name="Gráfico 40" descr="Cámara de seguridad">
            <a:extLst>
              <a:ext uri="{FF2B5EF4-FFF2-40B4-BE49-F238E27FC236}">
                <a16:creationId xmlns:a16="http://schemas.microsoft.com/office/drawing/2014/main" id="{66D75E74-EA63-4DD7-AED7-4E9B2FFCC7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10795" y="3461882"/>
            <a:ext cx="448296" cy="448296"/>
          </a:xfrm>
          <a:prstGeom prst="rect">
            <a:avLst/>
          </a:prstGeom>
        </p:spPr>
      </p:pic>
      <p:pic>
        <p:nvPicPr>
          <p:cNvPr id="43" name="Gráfico 42" descr="Cuaderno de estrategias">
            <a:extLst>
              <a:ext uri="{FF2B5EF4-FFF2-40B4-BE49-F238E27FC236}">
                <a16:creationId xmlns:a16="http://schemas.microsoft.com/office/drawing/2014/main" id="{36F5D905-2EDF-418F-8C04-E0AC961478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41303" y="4235685"/>
            <a:ext cx="523220" cy="523220"/>
          </a:xfrm>
          <a:prstGeom prst="rect">
            <a:avLst/>
          </a:prstGeom>
        </p:spPr>
      </p:pic>
      <p:pic>
        <p:nvPicPr>
          <p:cNvPr id="46" name="Gráfico 45" descr="Niños">
            <a:extLst>
              <a:ext uri="{FF2B5EF4-FFF2-40B4-BE49-F238E27FC236}">
                <a16:creationId xmlns:a16="http://schemas.microsoft.com/office/drawing/2014/main" id="{69BDEDA1-A662-4C4F-91B9-13ACF1D5B0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41303" y="2003950"/>
            <a:ext cx="517347" cy="51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52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831A87C-07BC-3A74-70E9-A8707ACA79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17</a:t>
            </a:fld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7861A13-6395-FA53-68D1-B4044E8EF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262" r="39916" b="4124"/>
          <a:stretch/>
        </p:blipFill>
        <p:spPr>
          <a:xfrm>
            <a:off x="6399818" y="1"/>
            <a:ext cx="5782102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CB9342B-3525-5277-6D96-4B69B383F07E}"/>
              </a:ext>
            </a:extLst>
          </p:cNvPr>
          <p:cNvSpPr/>
          <p:nvPr/>
        </p:nvSpPr>
        <p:spPr>
          <a:xfrm>
            <a:off x="6354153" y="-8879"/>
            <a:ext cx="4144042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67A5F1BC-1164-1740-E203-F19476AFB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223" y="234999"/>
            <a:ext cx="5548495" cy="130363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8DE97A-A475-C317-19DD-F7C5FF519876}"/>
              </a:ext>
            </a:extLst>
          </p:cNvPr>
          <p:cNvSpPr txBox="1"/>
          <p:nvPr/>
        </p:nvSpPr>
        <p:spPr>
          <a:xfrm>
            <a:off x="250461" y="1735586"/>
            <a:ext cx="59750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>
              <a:defRPr b="0" i="0">
                <a:solidFill>
                  <a:srgbClr val="4D515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MX">
                <a:solidFill>
                  <a:schemeClr val="bg1"/>
                </a:solidFill>
              </a:rPr>
              <a:t>El espacio ideal para almacenamiento de </a:t>
            </a:r>
            <a:r>
              <a:rPr lang="es-MX" b="1">
                <a:solidFill>
                  <a:schemeClr val="bg1"/>
                </a:solidFill>
              </a:rPr>
              <a:t>todo tipo </a:t>
            </a:r>
            <a:r>
              <a:rPr lang="es-MX">
                <a:solidFill>
                  <a:schemeClr val="bg1"/>
                </a:solidFill>
              </a:rPr>
              <a:t>de carga liviana, bodegas en arriendo </a:t>
            </a:r>
            <a:r>
              <a:rPr lang="es-MX" b="1">
                <a:solidFill>
                  <a:srgbClr val="DB1B1D"/>
                </a:solidFill>
              </a:rPr>
              <a:t>desde 269 </a:t>
            </a:r>
            <a:r>
              <a:rPr lang="es-CO" b="1" i="0">
                <a:solidFill>
                  <a:srgbClr val="DB1B1D"/>
                </a:solidFill>
                <a:effectLst/>
              </a:rPr>
              <a:t>m²</a:t>
            </a:r>
            <a:r>
              <a:rPr lang="es-MX" b="1">
                <a:solidFill>
                  <a:srgbClr val="DB1B1D"/>
                </a:solidFill>
              </a:rPr>
              <a:t> hasta 2.900</a:t>
            </a:r>
            <a:r>
              <a:rPr lang="es-CO" b="1" i="0">
                <a:solidFill>
                  <a:srgbClr val="DB1B1D"/>
                </a:solidFill>
                <a:effectLst/>
              </a:rPr>
              <a:t>m²</a:t>
            </a:r>
            <a:endParaRPr lang="es-CO" b="1">
              <a:solidFill>
                <a:srgbClr val="DB1B1D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15F7258-AA4B-B198-774E-50B6F31E6D5B}"/>
              </a:ext>
            </a:extLst>
          </p:cNvPr>
          <p:cNvSpPr txBox="1"/>
          <p:nvPr/>
        </p:nvSpPr>
        <p:spPr>
          <a:xfrm>
            <a:off x="1196446" y="3361411"/>
            <a:ext cx="11788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>
              <a:defRPr b="0" i="0">
                <a:solidFill>
                  <a:srgbClr val="4D515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s-MX" sz="1400" b="1">
                <a:solidFill>
                  <a:srgbClr val="DB1B1D"/>
                </a:solidFill>
              </a:rPr>
              <a:t>Edificio 4</a:t>
            </a:r>
            <a:endParaRPr lang="es-CO" sz="1400" b="1">
              <a:solidFill>
                <a:srgbClr val="DB1B1D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997D781-83D6-5DFF-DA92-B6F08EEEDA56}"/>
              </a:ext>
            </a:extLst>
          </p:cNvPr>
          <p:cNvSpPr txBox="1"/>
          <p:nvPr/>
        </p:nvSpPr>
        <p:spPr>
          <a:xfrm>
            <a:off x="2677517" y="3396923"/>
            <a:ext cx="11788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>
              <a:defRPr b="0" i="0">
                <a:solidFill>
                  <a:srgbClr val="4D515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s-MX" sz="1400" b="1">
                <a:solidFill>
                  <a:srgbClr val="DB1B1D"/>
                </a:solidFill>
              </a:rPr>
              <a:t>Edificio 5</a:t>
            </a:r>
            <a:endParaRPr lang="es-CO" sz="1400" b="1">
              <a:solidFill>
                <a:srgbClr val="DB1B1D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03BE65B-82D1-FC52-277C-795B06A1C84F}"/>
              </a:ext>
            </a:extLst>
          </p:cNvPr>
          <p:cNvSpPr txBox="1"/>
          <p:nvPr/>
        </p:nvSpPr>
        <p:spPr>
          <a:xfrm>
            <a:off x="2677517" y="3651452"/>
            <a:ext cx="11788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>
              <a:defRPr b="0" i="0">
                <a:solidFill>
                  <a:srgbClr val="4D515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s-MX" sz="1400">
                <a:solidFill>
                  <a:schemeClr val="bg1"/>
                </a:solidFill>
              </a:rPr>
              <a:t>2 pisos</a:t>
            </a:r>
            <a:endParaRPr lang="es-CO" sz="1400" b="1">
              <a:solidFill>
                <a:srgbClr val="DB1B1D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390CFD4-24FD-6CD4-0F21-DA7C82343BA6}"/>
              </a:ext>
            </a:extLst>
          </p:cNvPr>
          <p:cNvSpPr txBox="1"/>
          <p:nvPr/>
        </p:nvSpPr>
        <p:spPr>
          <a:xfrm>
            <a:off x="1196446" y="3615939"/>
            <a:ext cx="11788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>
              <a:defRPr b="0" i="0">
                <a:solidFill>
                  <a:srgbClr val="4D515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s-MX" sz="1400">
                <a:solidFill>
                  <a:schemeClr val="bg1"/>
                </a:solidFill>
              </a:rPr>
              <a:t>3 pisos</a:t>
            </a:r>
            <a:endParaRPr lang="es-CO" sz="1400" b="1">
              <a:solidFill>
                <a:srgbClr val="DB1B1D"/>
              </a:solidFill>
            </a:endParaRPr>
          </a:p>
        </p:txBody>
      </p:sp>
      <p:pic>
        <p:nvPicPr>
          <p:cNvPr id="21" name="Gráfico 20" descr="Edificio contorno">
            <a:extLst>
              <a:ext uri="{FF2B5EF4-FFF2-40B4-BE49-F238E27FC236}">
                <a16:creationId xmlns:a16="http://schemas.microsoft.com/office/drawing/2014/main" id="{8F2B5B7A-BB74-C7C8-0E8E-2BF8D74B1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06389" y="2821659"/>
            <a:ext cx="558959" cy="558959"/>
          </a:xfrm>
          <a:prstGeom prst="rect">
            <a:avLst/>
          </a:prstGeom>
        </p:spPr>
      </p:pic>
      <p:pic>
        <p:nvPicPr>
          <p:cNvPr id="22" name="Gráfico 21" descr="Edificio contorno">
            <a:extLst>
              <a:ext uri="{FF2B5EF4-FFF2-40B4-BE49-F238E27FC236}">
                <a16:creationId xmlns:a16="http://schemas.microsoft.com/office/drawing/2014/main" id="{D6646E33-7176-B9B7-4AD6-30988D48C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87460" y="2824673"/>
            <a:ext cx="558959" cy="558959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889B5E5C-8F0E-8E8B-1312-67291098993B}"/>
              </a:ext>
            </a:extLst>
          </p:cNvPr>
          <p:cNvSpPr txBox="1"/>
          <p:nvPr/>
        </p:nvSpPr>
        <p:spPr>
          <a:xfrm>
            <a:off x="544336" y="4057166"/>
            <a:ext cx="2552585" cy="22014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>
              <a:defRPr b="0" i="0">
                <a:solidFill>
                  <a:srgbClr val="4D515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300000"/>
              </a:lnSpc>
            </a:pPr>
            <a:r>
              <a:rPr lang="es-MX" sz="1200">
                <a:solidFill>
                  <a:schemeClr val="bg1"/>
                </a:solidFill>
              </a:rPr>
              <a:t>Ascensores de carga </a:t>
            </a:r>
          </a:p>
          <a:p>
            <a:pPr>
              <a:lnSpc>
                <a:spcPct val="300000"/>
              </a:lnSpc>
            </a:pPr>
            <a:r>
              <a:rPr lang="es-MX" sz="1200">
                <a:solidFill>
                  <a:schemeClr val="bg1"/>
                </a:solidFill>
              </a:rPr>
              <a:t>Iluminación total </a:t>
            </a:r>
          </a:p>
          <a:p>
            <a:pPr>
              <a:lnSpc>
                <a:spcPct val="300000"/>
              </a:lnSpc>
            </a:pPr>
            <a:r>
              <a:rPr lang="es-MX" sz="1200">
                <a:solidFill>
                  <a:schemeClr val="bg1"/>
                </a:solidFill>
              </a:rPr>
              <a:t>Carga eléctrica </a:t>
            </a:r>
          </a:p>
          <a:p>
            <a:pPr>
              <a:lnSpc>
                <a:spcPct val="300000"/>
              </a:lnSpc>
            </a:pPr>
            <a:r>
              <a:rPr lang="es-MX" sz="1200">
                <a:solidFill>
                  <a:schemeClr val="bg1"/>
                </a:solidFill>
              </a:rPr>
              <a:t>Áreas totalmente independientes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65C4F4D-6D44-E093-3646-AD0CCEBAF2EE}"/>
              </a:ext>
            </a:extLst>
          </p:cNvPr>
          <p:cNvSpPr txBox="1"/>
          <p:nvPr/>
        </p:nvSpPr>
        <p:spPr>
          <a:xfrm>
            <a:off x="3479744" y="4083113"/>
            <a:ext cx="2751422" cy="22014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>
              <a:defRPr b="0" i="0">
                <a:solidFill>
                  <a:srgbClr val="4D515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300000"/>
              </a:lnSpc>
            </a:pPr>
            <a:r>
              <a:rPr lang="es-MX" sz="1200">
                <a:solidFill>
                  <a:schemeClr val="bg1"/>
                </a:solidFill>
              </a:rPr>
              <a:t>Rampas de acceso </a:t>
            </a:r>
          </a:p>
          <a:p>
            <a:pPr>
              <a:lnSpc>
                <a:spcPct val="300000"/>
              </a:lnSpc>
            </a:pPr>
            <a:r>
              <a:rPr lang="es-MX" sz="1200">
                <a:solidFill>
                  <a:schemeClr val="bg1"/>
                </a:solidFill>
              </a:rPr>
              <a:t>Puertas de acceso</a:t>
            </a:r>
          </a:p>
          <a:p>
            <a:pPr>
              <a:lnSpc>
                <a:spcPct val="300000"/>
              </a:lnSpc>
            </a:pPr>
            <a:r>
              <a:rPr lang="es-MX" sz="1200">
                <a:solidFill>
                  <a:schemeClr val="bg1"/>
                </a:solidFill>
              </a:rPr>
              <a:t>Parqueaderos para vehículos pesados</a:t>
            </a:r>
          </a:p>
          <a:p>
            <a:pPr>
              <a:lnSpc>
                <a:spcPct val="300000"/>
              </a:lnSpc>
            </a:pPr>
            <a:r>
              <a:rPr lang="es-MX" sz="1200">
                <a:solidFill>
                  <a:schemeClr val="bg1"/>
                </a:solidFill>
              </a:rPr>
              <a:t>Áreas de oficinas adaptables  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427ACCB0-D78F-0B8C-1263-4399A0DBD50F}"/>
              </a:ext>
            </a:extLst>
          </p:cNvPr>
          <p:cNvGrpSpPr/>
          <p:nvPr/>
        </p:nvGrpSpPr>
        <p:grpSpPr>
          <a:xfrm>
            <a:off x="203347" y="4301639"/>
            <a:ext cx="347070" cy="347070"/>
            <a:chOff x="64519" y="4592586"/>
            <a:chExt cx="451227" cy="451227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6A60ED4-4CEB-6BBC-FF12-3765EF43EBD4}"/>
                </a:ext>
              </a:extLst>
            </p:cNvPr>
            <p:cNvSpPr/>
            <p:nvPr/>
          </p:nvSpPr>
          <p:spPr>
            <a:xfrm>
              <a:off x="64519" y="4592586"/>
              <a:ext cx="451227" cy="451227"/>
            </a:xfrm>
            <a:prstGeom prst="ellipse">
              <a:avLst/>
            </a:prstGeom>
            <a:noFill/>
            <a:ln>
              <a:solidFill>
                <a:srgbClr val="DB1B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7" name="Imagen 26" descr="Aplicación, Icono&#10;&#10;Descripción generada automáticamente">
              <a:extLst>
                <a:ext uri="{FF2B5EF4-FFF2-40B4-BE49-F238E27FC236}">
                  <a16:creationId xmlns:a16="http://schemas.microsoft.com/office/drawing/2014/main" id="{DC4FE09E-4842-7627-1C14-9D11470BB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59" t="7986" r="76411" b="72624"/>
            <a:stretch/>
          </p:blipFill>
          <p:spPr>
            <a:xfrm>
              <a:off x="81680" y="4612355"/>
              <a:ext cx="382546" cy="393931"/>
            </a:xfrm>
            <a:prstGeom prst="rect">
              <a:avLst/>
            </a:prstGeom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FB8B1D7-BBD4-2EBE-F501-5167465C8053}"/>
              </a:ext>
            </a:extLst>
          </p:cNvPr>
          <p:cNvGrpSpPr/>
          <p:nvPr/>
        </p:nvGrpSpPr>
        <p:grpSpPr>
          <a:xfrm>
            <a:off x="203347" y="4810127"/>
            <a:ext cx="347070" cy="347070"/>
            <a:chOff x="64519" y="4592586"/>
            <a:chExt cx="451227" cy="451227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F4DC969A-B7A4-55E7-E1BD-653A952CD6B4}"/>
                </a:ext>
              </a:extLst>
            </p:cNvPr>
            <p:cNvSpPr/>
            <p:nvPr/>
          </p:nvSpPr>
          <p:spPr>
            <a:xfrm>
              <a:off x="64519" y="4592586"/>
              <a:ext cx="451227" cy="451227"/>
            </a:xfrm>
            <a:prstGeom prst="ellipse">
              <a:avLst/>
            </a:prstGeom>
            <a:noFill/>
            <a:ln>
              <a:solidFill>
                <a:srgbClr val="DB1B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1" name="Imagen 30" descr="Aplicación, Icono&#10;&#10;Descripción generada automáticamente">
              <a:extLst>
                <a:ext uri="{FF2B5EF4-FFF2-40B4-BE49-F238E27FC236}">
                  <a16:creationId xmlns:a16="http://schemas.microsoft.com/office/drawing/2014/main" id="{FECAA58D-1A69-E8FD-5449-F720DFED2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925" t="36541" r="75245" b="44069"/>
            <a:stretch/>
          </p:blipFill>
          <p:spPr>
            <a:xfrm>
              <a:off x="81680" y="4612355"/>
              <a:ext cx="382546" cy="393931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5CAB54D3-9478-6B35-5F85-47B69816F03E}"/>
              </a:ext>
            </a:extLst>
          </p:cNvPr>
          <p:cNvGrpSpPr/>
          <p:nvPr/>
        </p:nvGrpSpPr>
        <p:grpSpPr>
          <a:xfrm>
            <a:off x="203347" y="5355974"/>
            <a:ext cx="347070" cy="347070"/>
            <a:chOff x="64519" y="4592586"/>
            <a:chExt cx="451227" cy="451227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992541B7-65E6-8EAF-A5FB-E469B13D68DC}"/>
                </a:ext>
              </a:extLst>
            </p:cNvPr>
            <p:cNvSpPr/>
            <p:nvPr/>
          </p:nvSpPr>
          <p:spPr>
            <a:xfrm>
              <a:off x="64519" y="4592586"/>
              <a:ext cx="451227" cy="451227"/>
            </a:xfrm>
            <a:prstGeom prst="ellipse">
              <a:avLst/>
            </a:prstGeom>
            <a:noFill/>
            <a:ln>
              <a:solidFill>
                <a:srgbClr val="DB1B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4" name="Imagen 33" descr="Aplicación, Icono&#10;&#10;Descripción generada automáticamente">
              <a:extLst>
                <a:ext uri="{FF2B5EF4-FFF2-40B4-BE49-F238E27FC236}">
                  <a16:creationId xmlns:a16="http://schemas.microsoft.com/office/drawing/2014/main" id="{B609C5E1-E9D7-6F0F-44E8-7DF46EBAD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124" t="65541" r="74046" b="15069"/>
            <a:stretch/>
          </p:blipFill>
          <p:spPr>
            <a:xfrm>
              <a:off x="110098" y="4612355"/>
              <a:ext cx="382546" cy="393931"/>
            </a:xfrm>
            <a:prstGeom prst="rect">
              <a:avLst/>
            </a:prstGeom>
          </p:spPr>
        </p:pic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B0C47576-99FD-A1BF-1F4D-0F968B041292}"/>
              </a:ext>
            </a:extLst>
          </p:cNvPr>
          <p:cNvGrpSpPr/>
          <p:nvPr/>
        </p:nvGrpSpPr>
        <p:grpSpPr>
          <a:xfrm>
            <a:off x="203347" y="5898946"/>
            <a:ext cx="347070" cy="347070"/>
            <a:chOff x="64519" y="4592586"/>
            <a:chExt cx="451227" cy="451227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2273601C-BF92-5CA2-DD97-7643E1AA14FF}"/>
                </a:ext>
              </a:extLst>
            </p:cNvPr>
            <p:cNvSpPr/>
            <p:nvPr/>
          </p:nvSpPr>
          <p:spPr>
            <a:xfrm>
              <a:off x="64519" y="4592586"/>
              <a:ext cx="451227" cy="451227"/>
            </a:xfrm>
            <a:prstGeom prst="ellipse">
              <a:avLst/>
            </a:prstGeom>
            <a:noFill/>
            <a:ln>
              <a:solidFill>
                <a:srgbClr val="DB1B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7" name="Imagen 36" descr="Aplicación, Icono&#10;&#10;Descripción generada automáticamente">
              <a:extLst>
                <a:ext uri="{FF2B5EF4-FFF2-40B4-BE49-F238E27FC236}">
                  <a16:creationId xmlns:a16="http://schemas.microsoft.com/office/drawing/2014/main" id="{CB3BFE15-A923-8207-15E5-E8FE662DA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081" t="7267" r="47089" b="73343"/>
            <a:stretch/>
          </p:blipFill>
          <p:spPr>
            <a:xfrm>
              <a:off x="133200" y="4646370"/>
              <a:ext cx="326577" cy="336297"/>
            </a:xfrm>
            <a:prstGeom prst="rect">
              <a:avLst/>
            </a:prstGeom>
          </p:spPr>
        </p:pic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48F9E047-338B-4D24-2BD7-6BA1506A637A}"/>
              </a:ext>
            </a:extLst>
          </p:cNvPr>
          <p:cNvGrpSpPr/>
          <p:nvPr/>
        </p:nvGrpSpPr>
        <p:grpSpPr>
          <a:xfrm>
            <a:off x="3109842" y="4332635"/>
            <a:ext cx="347070" cy="347070"/>
            <a:chOff x="64519" y="4592586"/>
            <a:chExt cx="451227" cy="451227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4C3592A4-904D-4649-E725-03687B1F9664}"/>
                </a:ext>
              </a:extLst>
            </p:cNvPr>
            <p:cNvSpPr/>
            <p:nvPr/>
          </p:nvSpPr>
          <p:spPr>
            <a:xfrm>
              <a:off x="64519" y="4592586"/>
              <a:ext cx="451227" cy="451227"/>
            </a:xfrm>
            <a:prstGeom prst="ellipse">
              <a:avLst/>
            </a:prstGeom>
            <a:noFill/>
            <a:ln>
              <a:solidFill>
                <a:srgbClr val="DB1B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40" name="Imagen 39" descr="Aplicación, Icono&#10;&#10;Descripción generada automáticamente">
              <a:extLst>
                <a:ext uri="{FF2B5EF4-FFF2-40B4-BE49-F238E27FC236}">
                  <a16:creationId xmlns:a16="http://schemas.microsoft.com/office/drawing/2014/main" id="{46A10AD1-3CC7-6CFB-F2DD-D38C20576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888" t="37176" r="47282" b="43434"/>
            <a:stretch/>
          </p:blipFill>
          <p:spPr>
            <a:xfrm>
              <a:off x="107985" y="4637726"/>
              <a:ext cx="348482" cy="358853"/>
            </a:xfrm>
            <a:prstGeom prst="rect">
              <a:avLst/>
            </a:prstGeom>
          </p:spPr>
        </p:pic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E3AF720B-7792-A946-E69E-A7FEB854A67A}"/>
              </a:ext>
            </a:extLst>
          </p:cNvPr>
          <p:cNvGrpSpPr/>
          <p:nvPr/>
        </p:nvGrpSpPr>
        <p:grpSpPr>
          <a:xfrm>
            <a:off x="3109842" y="4868570"/>
            <a:ext cx="347070" cy="347070"/>
            <a:chOff x="64519" y="4592586"/>
            <a:chExt cx="451227" cy="451227"/>
          </a:xfrm>
        </p:grpSpPr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3AA67588-D1CF-B9DD-3EE1-C31292FD42E2}"/>
                </a:ext>
              </a:extLst>
            </p:cNvPr>
            <p:cNvSpPr/>
            <p:nvPr/>
          </p:nvSpPr>
          <p:spPr>
            <a:xfrm>
              <a:off x="64519" y="4592586"/>
              <a:ext cx="451227" cy="451227"/>
            </a:xfrm>
            <a:prstGeom prst="ellipse">
              <a:avLst/>
            </a:prstGeom>
            <a:noFill/>
            <a:ln>
              <a:solidFill>
                <a:srgbClr val="DB1B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43" name="Imagen 42" descr="Aplicación, Icono&#10;&#10;Descripción generada automáticamente">
              <a:extLst>
                <a:ext uri="{FF2B5EF4-FFF2-40B4-BE49-F238E27FC236}">
                  <a16:creationId xmlns:a16="http://schemas.microsoft.com/office/drawing/2014/main" id="{2623CEF6-7E35-23BF-0DBB-85E28D919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502" t="64338" r="47668" b="16272"/>
            <a:stretch/>
          </p:blipFill>
          <p:spPr>
            <a:xfrm>
              <a:off x="149652" y="4651863"/>
              <a:ext cx="320732" cy="330277"/>
            </a:xfrm>
            <a:prstGeom prst="rect">
              <a:avLst/>
            </a:prstGeom>
          </p:spPr>
        </p:pic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5340310C-802E-4258-0FC4-3D8733BD4723}"/>
              </a:ext>
            </a:extLst>
          </p:cNvPr>
          <p:cNvGrpSpPr/>
          <p:nvPr/>
        </p:nvGrpSpPr>
        <p:grpSpPr>
          <a:xfrm>
            <a:off x="3109842" y="5415511"/>
            <a:ext cx="347070" cy="347070"/>
            <a:chOff x="64519" y="4592586"/>
            <a:chExt cx="451227" cy="451227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3B321A30-A26C-BAAB-AA27-5D983F3D9D76}"/>
                </a:ext>
              </a:extLst>
            </p:cNvPr>
            <p:cNvSpPr/>
            <p:nvPr/>
          </p:nvSpPr>
          <p:spPr>
            <a:xfrm>
              <a:off x="64519" y="4592586"/>
              <a:ext cx="451227" cy="451227"/>
            </a:xfrm>
            <a:prstGeom prst="ellipse">
              <a:avLst/>
            </a:prstGeom>
            <a:noFill/>
            <a:ln>
              <a:solidFill>
                <a:srgbClr val="DB1B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46" name="Imagen 45" descr="Aplicación, Icono&#10;&#10;Descripción generada automáticamente">
              <a:extLst>
                <a:ext uri="{FF2B5EF4-FFF2-40B4-BE49-F238E27FC236}">
                  <a16:creationId xmlns:a16="http://schemas.microsoft.com/office/drawing/2014/main" id="{79B876CA-2E0E-D966-A512-CBBFD024B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4182" t="4702" r="11200" b="72511"/>
            <a:stretch/>
          </p:blipFill>
          <p:spPr>
            <a:xfrm>
              <a:off x="69220" y="4602792"/>
              <a:ext cx="378775" cy="350605"/>
            </a:xfrm>
            <a:prstGeom prst="rect">
              <a:avLst/>
            </a:prstGeom>
          </p:spPr>
        </p:pic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14C375AF-B077-A64B-804E-81CE83F08A2C}"/>
              </a:ext>
            </a:extLst>
          </p:cNvPr>
          <p:cNvGrpSpPr/>
          <p:nvPr/>
        </p:nvGrpSpPr>
        <p:grpSpPr>
          <a:xfrm>
            <a:off x="3109842" y="5940315"/>
            <a:ext cx="347070" cy="347070"/>
            <a:chOff x="64519" y="4592586"/>
            <a:chExt cx="451227" cy="451227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AC2F07B8-CCD0-B18D-8135-ECA8FDB97722}"/>
                </a:ext>
              </a:extLst>
            </p:cNvPr>
            <p:cNvSpPr/>
            <p:nvPr/>
          </p:nvSpPr>
          <p:spPr>
            <a:xfrm>
              <a:off x="64519" y="4592586"/>
              <a:ext cx="451227" cy="451227"/>
            </a:xfrm>
            <a:prstGeom prst="ellipse">
              <a:avLst/>
            </a:prstGeom>
            <a:noFill/>
            <a:ln>
              <a:solidFill>
                <a:srgbClr val="DB1B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49" name="Imagen 48" descr="Aplicación, Icono&#10;&#10;Descripción generada automáticamente">
              <a:extLst>
                <a:ext uri="{FF2B5EF4-FFF2-40B4-BE49-F238E27FC236}">
                  <a16:creationId xmlns:a16="http://schemas.microsoft.com/office/drawing/2014/main" id="{6B5C0A8D-F3AD-C04B-9818-28F390B60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3708" t="32951" r="11674" b="44262"/>
            <a:stretch/>
          </p:blipFill>
          <p:spPr>
            <a:xfrm>
              <a:off x="101889" y="4616206"/>
              <a:ext cx="378775" cy="350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7722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>
                <a:solidFill>
                  <a:schemeClr val="tx1">
                    <a:lumMod val="65000"/>
                    <a:lumOff val="35000"/>
                  </a:schemeClr>
                </a:solidFill>
              </a:rPr>
              <a:t>l </a:t>
            </a:r>
            <a:fld id="{3560A539-60BC-564F-B886-79E017DCAD47}" type="slidenum">
              <a:rPr lang="es-ES_tradnl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18</a:t>
            </a:fld>
            <a:endParaRPr lang="es-ES_tradnl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95300" y="2839134"/>
            <a:ext cx="2844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ES_tradnl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SERVICIOS</a:t>
            </a:r>
          </a:p>
        </p:txBody>
      </p:sp>
      <p:sp>
        <p:nvSpPr>
          <p:cNvPr id="14" name="Pentágono 13"/>
          <p:cNvSpPr/>
          <p:nvPr/>
        </p:nvSpPr>
        <p:spPr>
          <a:xfrm>
            <a:off x="0" y="661379"/>
            <a:ext cx="6512768" cy="630638"/>
          </a:xfrm>
          <a:prstGeom prst="homePlate">
            <a:avLst>
              <a:gd name="adj" fmla="val 3163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159663" y="733818"/>
            <a:ext cx="7193124" cy="423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lnSpc>
                <a:spcPts val="3331"/>
              </a:lnSpc>
            </a:pPr>
            <a:r>
              <a:rPr lang="es-CO" sz="28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Infraestructura</a:t>
            </a:r>
            <a:r>
              <a:rPr lang="es-CO" sz="28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 de clase mundial</a:t>
            </a:r>
            <a:endParaRPr lang="es-CO" sz="28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object 91"/>
          <p:cNvSpPr txBox="1"/>
          <p:nvPr/>
        </p:nvSpPr>
        <p:spPr>
          <a:xfrm>
            <a:off x="8737600" y="2413000"/>
            <a:ext cx="36529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2000" b="1" spc="-5">
                <a:solidFill>
                  <a:srgbClr val="FFFFFF"/>
                </a:solidFill>
                <a:latin typeface="Tahoma"/>
                <a:cs typeface="Tahoma"/>
              </a:rPr>
              <a:t>Productividad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7" name="object 90"/>
          <p:cNvSpPr txBox="1"/>
          <p:nvPr/>
        </p:nvSpPr>
        <p:spPr>
          <a:xfrm>
            <a:off x="10168556" y="5439369"/>
            <a:ext cx="20234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>
                <a:solidFill>
                  <a:srgbClr val="FFFFFF"/>
                </a:solidFill>
                <a:latin typeface="Tahoma"/>
                <a:cs typeface="Tahoma"/>
              </a:rPr>
              <a:t>Agilidad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3B58CD4-6699-4F4B-8AF3-E8EAF96F22C9}"/>
              </a:ext>
            </a:extLst>
          </p:cNvPr>
          <p:cNvSpPr txBox="1"/>
          <p:nvPr/>
        </p:nvSpPr>
        <p:spPr>
          <a:xfrm>
            <a:off x="6512768" y="694854"/>
            <a:ext cx="504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>
                <a:solidFill>
                  <a:prstClr val="black">
                    <a:lumMod val="50000"/>
                    <a:lumOff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Exennta Zona Franca</a:t>
            </a:r>
            <a:endParaRPr lang="es-CO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0D2C32-BF6E-461C-8D09-2366BFC9C944}"/>
              </a:ext>
            </a:extLst>
          </p:cNvPr>
          <p:cNvSpPr txBox="1"/>
          <p:nvPr/>
        </p:nvSpPr>
        <p:spPr>
          <a:xfrm>
            <a:off x="790208" y="2328665"/>
            <a:ext cx="207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CONECTIVIDAD</a:t>
            </a:r>
          </a:p>
          <a:p>
            <a:endParaRPr lang="es-CO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1390AE-7EE8-4667-8048-C6EC16F93EA9}"/>
              </a:ext>
            </a:extLst>
          </p:cNvPr>
          <p:cNvSpPr txBox="1"/>
          <p:nvPr/>
        </p:nvSpPr>
        <p:spPr>
          <a:xfrm>
            <a:off x="416859" y="2663737"/>
            <a:ext cx="265352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115" indent="-189865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CO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Proveedores de banda ancha</a:t>
            </a:r>
            <a:endParaRPr lang="es-ES"/>
          </a:p>
          <a:p>
            <a:pPr marL="285115" indent="-189865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CO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Cableado de fibra óptica</a:t>
            </a:r>
          </a:p>
          <a:p>
            <a:pPr marL="285115" indent="-189865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es-CO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2874F2C-11F6-45CE-A5D4-CA0351478F9E}"/>
              </a:ext>
            </a:extLst>
          </p:cNvPr>
          <p:cNvSpPr txBox="1"/>
          <p:nvPr/>
        </p:nvSpPr>
        <p:spPr>
          <a:xfrm>
            <a:off x="3583113" y="2281871"/>
            <a:ext cx="29857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SEGURIDAD FISICA</a:t>
            </a:r>
          </a:p>
          <a:p>
            <a:endParaRPr lang="es-CO" sz="11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5AEC81-BA15-4C8C-8CA6-ACE8A69014D4}"/>
              </a:ext>
            </a:extLst>
          </p:cNvPr>
          <p:cNvSpPr txBox="1"/>
          <p:nvPr/>
        </p:nvSpPr>
        <p:spPr>
          <a:xfrm>
            <a:off x="3358741" y="2628019"/>
            <a:ext cx="315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Doble malla de seguridad perimetral y control de accesos en toda la zona franca</a:t>
            </a:r>
          </a:p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Patrulla de seguridad interna.</a:t>
            </a:r>
          </a:p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CCTV + Centro de control y monitoreo</a:t>
            </a:r>
          </a:p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de entrada y salida de vehículos y peatones con lector de tarjetas.</a:t>
            </a:r>
          </a:p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contra incendios.</a:t>
            </a:r>
          </a:p>
          <a:p>
            <a:endParaRPr lang="es-CO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FE28F9C-925A-4762-B5D6-0113C5C9DE92}"/>
              </a:ext>
            </a:extLst>
          </p:cNvPr>
          <p:cNvSpPr txBox="1"/>
          <p:nvPr/>
        </p:nvSpPr>
        <p:spPr>
          <a:xfrm>
            <a:off x="7352787" y="2248018"/>
            <a:ext cx="1348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ENERGIA</a:t>
            </a:r>
          </a:p>
          <a:p>
            <a:endParaRPr lang="es-CO" sz="11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57D68DF-2460-499B-97C4-31671444E955}"/>
              </a:ext>
            </a:extLst>
          </p:cNvPr>
          <p:cNvSpPr txBox="1"/>
          <p:nvPr/>
        </p:nvSpPr>
        <p:spPr>
          <a:xfrm>
            <a:off x="6932607" y="2639925"/>
            <a:ext cx="2538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Doble abastecimiento a diferentes niveles de tensión.</a:t>
            </a:r>
          </a:p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Redundante y eficiente. </a:t>
            </a:r>
          </a:p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Plantas eléctricas de suplencia total.</a:t>
            </a:r>
          </a:p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UPS de respaldo complementario</a:t>
            </a:r>
          </a:p>
          <a:p>
            <a:endParaRPr lang="es-CO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35ABD58-EC12-497F-AA1D-5845EEFE15C6}"/>
              </a:ext>
            </a:extLst>
          </p:cNvPr>
          <p:cNvSpPr txBox="1"/>
          <p:nvPr/>
        </p:nvSpPr>
        <p:spPr>
          <a:xfrm>
            <a:off x="650940" y="5043136"/>
            <a:ext cx="2085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RENTABILIDAD</a:t>
            </a:r>
          </a:p>
          <a:p>
            <a:endParaRPr lang="es-CO" sz="11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C19AEE4-A3A0-4839-839E-4838CE2137CA}"/>
              </a:ext>
            </a:extLst>
          </p:cNvPr>
          <p:cNvSpPr txBox="1"/>
          <p:nvPr/>
        </p:nvSpPr>
        <p:spPr>
          <a:xfrm>
            <a:off x="417754" y="5548473"/>
            <a:ext cx="2653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Beneficios por régimen franco en términos de utilidad neta, valor de las inversiones, y pago de impuestos nacionales y distritales</a:t>
            </a:r>
          </a:p>
          <a:p>
            <a:endParaRPr lang="es-CO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A8BDD1E-4007-41E0-939B-CEC9AB1AEDDD}"/>
              </a:ext>
            </a:extLst>
          </p:cNvPr>
          <p:cNvSpPr txBox="1"/>
          <p:nvPr/>
        </p:nvSpPr>
        <p:spPr>
          <a:xfrm>
            <a:off x="3615200" y="5053784"/>
            <a:ext cx="298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s-CO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TALENTO HUMANO</a:t>
            </a:r>
          </a:p>
          <a:p>
            <a:endParaRPr lang="es-CO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420D24E-F12E-4618-B2F9-C8C74EF36DD0}"/>
              </a:ext>
            </a:extLst>
          </p:cNvPr>
          <p:cNvSpPr txBox="1"/>
          <p:nvPr/>
        </p:nvSpPr>
        <p:spPr>
          <a:xfrm>
            <a:off x="3583113" y="5536566"/>
            <a:ext cx="2526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Convenio SENA</a:t>
            </a:r>
          </a:p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Acceso a mano de obra calificada</a:t>
            </a:r>
          </a:p>
          <a:p>
            <a:pPr marL="285737" indent="-190490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Soluciones de transporte y movilidad para los empleados</a:t>
            </a:r>
          </a:p>
          <a:p>
            <a:endParaRPr lang="es-CO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A400D1C-F2E0-4DFE-8F61-9E497757BAA3}"/>
              </a:ext>
            </a:extLst>
          </p:cNvPr>
          <p:cNvSpPr txBox="1"/>
          <p:nvPr/>
        </p:nvSpPr>
        <p:spPr>
          <a:xfrm>
            <a:off x="7144920" y="5110827"/>
            <a:ext cx="35354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UBICACIÓN ESTRATÉGICA</a:t>
            </a:r>
          </a:p>
          <a:p>
            <a:endParaRPr lang="es-CO" sz="11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95CB1DF-B6D0-41AD-83F1-3A3D5FED2E89}"/>
              </a:ext>
            </a:extLst>
          </p:cNvPr>
          <p:cNvSpPr txBox="1"/>
          <p:nvPr/>
        </p:nvSpPr>
        <p:spPr>
          <a:xfrm>
            <a:off x="7061416" y="5550755"/>
            <a:ext cx="38095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115" indent="-189865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/>
                <a:ea typeface="Tahoma"/>
                <a:cs typeface="Tahoma"/>
              </a:rPr>
              <a:t>Cercanía con el norte de Bogotá</a:t>
            </a:r>
            <a:endParaRPr lang="es-ES"/>
          </a:p>
          <a:p>
            <a:pPr marL="285115" indent="-189865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/>
                <a:ea typeface="Tahoma"/>
                <a:cs typeface="Tahoma"/>
              </a:rPr>
              <a:t>Clúster empresarial en la sabana norte</a:t>
            </a:r>
          </a:p>
          <a:p>
            <a:pPr marL="285115" indent="-189865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/>
                <a:ea typeface="Tahoma"/>
                <a:cs typeface="Tahoma"/>
              </a:rPr>
              <a:t>Amplia oferta residencial y de servicios complementarios</a:t>
            </a:r>
          </a:p>
          <a:p>
            <a:endParaRPr lang="es-CO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8042BA7-478F-43A6-A22A-DA69694529AB}"/>
              </a:ext>
            </a:extLst>
          </p:cNvPr>
          <p:cNvSpPr txBox="1"/>
          <p:nvPr/>
        </p:nvSpPr>
        <p:spPr>
          <a:xfrm>
            <a:off x="9448757" y="2210421"/>
            <a:ext cx="229599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EFICIENCIA ECOLÓGICA</a:t>
            </a:r>
          </a:p>
          <a:p>
            <a:pPr algn="ctr"/>
            <a:endParaRPr lang="es-CO" sz="1100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E27BDAA-A9BB-4B69-89CD-F30F57F031DB}"/>
              </a:ext>
            </a:extLst>
          </p:cNvPr>
          <p:cNvSpPr txBox="1"/>
          <p:nvPr/>
        </p:nvSpPr>
        <p:spPr>
          <a:xfrm>
            <a:off x="9678008" y="2747081"/>
            <a:ext cx="229590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115" indent="-189865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/>
                <a:ea typeface="Tahoma"/>
                <a:cs typeface="Tahoma"/>
              </a:rPr>
              <a:t>Uso de materiales reciclados</a:t>
            </a:r>
            <a:endParaRPr lang="es-ES">
              <a:latin typeface="Tahoma"/>
              <a:ea typeface="Tahoma"/>
              <a:cs typeface="Tahoma"/>
            </a:endParaRPr>
          </a:p>
          <a:p>
            <a:pPr marL="285115" indent="-189865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/>
                <a:ea typeface="Tahoma"/>
                <a:cs typeface="Tahoma"/>
              </a:rPr>
              <a:t>Reducción de residuos</a:t>
            </a:r>
          </a:p>
          <a:p>
            <a:pPr marL="285115" indent="-189865">
              <a:buClr>
                <a:srgbClr val="FF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es-MX" sz="1200">
                <a:latin typeface="Tahoma"/>
                <a:ea typeface="Tahoma"/>
                <a:cs typeface="Tahoma"/>
              </a:rPr>
              <a:t>Ahorro en el consumo de agua y energía</a:t>
            </a:r>
          </a:p>
          <a:p>
            <a:endParaRPr lang="es-CO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Gráfico 10" descr="Conexiones">
            <a:extLst>
              <a:ext uri="{FF2B5EF4-FFF2-40B4-BE49-F238E27FC236}">
                <a16:creationId xmlns:a16="http://schemas.microsoft.com/office/drawing/2014/main" id="{057776BE-1578-488E-9F28-C6E618C6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910" y="1251989"/>
            <a:ext cx="1137053" cy="1148959"/>
          </a:xfrm>
          <a:prstGeom prst="rect">
            <a:avLst/>
          </a:prstGeom>
        </p:spPr>
      </p:pic>
      <p:pic>
        <p:nvPicPr>
          <p:cNvPr id="13" name="Gráfico 12" descr="Lenguaje de signos">
            <a:extLst>
              <a:ext uri="{FF2B5EF4-FFF2-40B4-BE49-F238E27FC236}">
                <a16:creationId xmlns:a16="http://schemas.microsoft.com/office/drawing/2014/main" id="{D5A3AC91-2614-45A8-9CFA-8C003AA2B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1444" y="1243000"/>
            <a:ext cx="1211320" cy="1211320"/>
          </a:xfrm>
          <a:prstGeom prst="rect">
            <a:avLst/>
          </a:prstGeom>
        </p:spPr>
      </p:pic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3BFA9314-31E2-4CA2-B498-AD2C6873FD7E}"/>
              </a:ext>
            </a:extLst>
          </p:cNvPr>
          <p:cNvCxnSpPr/>
          <p:nvPr/>
        </p:nvCxnSpPr>
        <p:spPr>
          <a:xfrm>
            <a:off x="3236344" y="1922131"/>
            <a:ext cx="0" cy="2126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62186EC0-2894-437F-B97A-905C1129C44A}"/>
              </a:ext>
            </a:extLst>
          </p:cNvPr>
          <p:cNvCxnSpPr/>
          <p:nvPr/>
        </p:nvCxnSpPr>
        <p:spPr>
          <a:xfrm>
            <a:off x="6726055" y="1922131"/>
            <a:ext cx="0" cy="2126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32478DBE-8676-417A-972B-6BE714EAC8A3}"/>
              </a:ext>
            </a:extLst>
          </p:cNvPr>
          <p:cNvCxnSpPr/>
          <p:nvPr/>
        </p:nvCxnSpPr>
        <p:spPr>
          <a:xfrm>
            <a:off x="9584702" y="1922131"/>
            <a:ext cx="0" cy="2126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B5DDD535-70E7-4450-BFC2-170E0EB95026}"/>
              </a:ext>
            </a:extLst>
          </p:cNvPr>
          <p:cNvCxnSpPr/>
          <p:nvPr/>
        </p:nvCxnSpPr>
        <p:spPr>
          <a:xfrm>
            <a:off x="3236344" y="4334257"/>
            <a:ext cx="0" cy="2126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F54ED49B-83EE-4AF3-BE38-AFAB69E016AF}"/>
              </a:ext>
            </a:extLst>
          </p:cNvPr>
          <p:cNvCxnSpPr/>
          <p:nvPr/>
        </p:nvCxnSpPr>
        <p:spPr>
          <a:xfrm>
            <a:off x="6726055" y="4376113"/>
            <a:ext cx="0" cy="21265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áfico 45" descr="Engranajes">
            <a:extLst>
              <a:ext uri="{FF2B5EF4-FFF2-40B4-BE49-F238E27FC236}">
                <a16:creationId xmlns:a16="http://schemas.microsoft.com/office/drawing/2014/main" id="{99CEE85C-C48D-42E8-9D3B-05AD911D6B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5366" y="1402133"/>
            <a:ext cx="982622" cy="982622"/>
          </a:xfrm>
          <a:prstGeom prst="rect">
            <a:avLst/>
          </a:prstGeom>
        </p:spPr>
      </p:pic>
      <p:pic>
        <p:nvPicPr>
          <p:cNvPr id="48" name="Gráfico 47" descr="Árbol de hoja caduca">
            <a:extLst>
              <a:ext uri="{FF2B5EF4-FFF2-40B4-BE49-F238E27FC236}">
                <a16:creationId xmlns:a16="http://schemas.microsoft.com/office/drawing/2014/main" id="{A57D617B-32A1-4899-AA1B-226D5FF10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2522" y="1282823"/>
            <a:ext cx="977086" cy="977086"/>
          </a:xfrm>
          <a:prstGeom prst="rect">
            <a:avLst/>
          </a:prstGeom>
        </p:spPr>
      </p:pic>
      <p:pic>
        <p:nvPicPr>
          <p:cNvPr id="50" name="Gráfico 49" descr="Dinero">
            <a:extLst>
              <a:ext uri="{FF2B5EF4-FFF2-40B4-BE49-F238E27FC236}">
                <a16:creationId xmlns:a16="http://schemas.microsoft.com/office/drawing/2014/main" id="{E46861FC-2018-4C72-9FD4-5CC552CB37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6573" y="4151047"/>
            <a:ext cx="973119" cy="973119"/>
          </a:xfrm>
          <a:prstGeom prst="rect">
            <a:avLst/>
          </a:prstGeom>
        </p:spPr>
      </p:pic>
      <p:pic>
        <p:nvPicPr>
          <p:cNvPr id="52" name="Gráfico 51" descr="Hombre">
            <a:extLst>
              <a:ext uri="{FF2B5EF4-FFF2-40B4-BE49-F238E27FC236}">
                <a16:creationId xmlns:a16="http://schemas.microsoft.com/office/drawing/2014/main" id="{E23FAD64-BC50-4A9C-A9BC-4C1E7B9CD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42103" y="4311240"/>
            <a:ext cx="799115" cy="789548"/>
          </a:xfrm>
          <a:prstGeom prst="rect">
            <a:avLst/>
          </a:prstGeom>
        </p:spPr>
      </p:pic>
      <p:pic>
        <p:nvPicPr>
          <p:cNvPr id="53" name="Gráfico 52" descr="Marcador">
            <a:extLst>
              <a:ext uri="{FF2B5EF4-FFF2-40B4-BE49-F238E27FC236}">
                <a16:creationId xmlns:a16="http://schemas.microsoft.com/office/drawing/2014/main" id="{078285BA-A353-4287-A2B1-83EE039F0B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0893" y="4270572"/>
            <a:ext cx="1019817" cy="1019817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94887C42-E51F-4056-9940-13AB9E8E6F6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35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19</a:t>
            </a:fld>
            <a:endParaRPr lang="es-ES_tradnl"/>
          </a:p>
        </p:txBody>
      </p:sp>
      <p:sp>
        <p:nvSpPr>
          <p:cNvPr id="3" name="object 6"/>
          <p:cNvSpPr txBox="1">
            <a:spLocks/>
          </p:cNvSpPr>
          <p:nvPr/>
        </p:nvSpPr>
        <p:spPr>
          <a:xfrm>
            <a:off x="7879022" y="3190318"/>
            <a:ext cx="364667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195"/>
              </a:spcBef>
            </a:pPr>
            <a:r>
              <a:rPr lang="es-ES_tradnl" sz="4000" b="1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Beneficios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1531A37-A91F-4DF5-879A-57824ECF66E4}"/>
              </a:ext>
            </a:extLst>
          </p:cNvPr>
          <p:cNvSpPr/>
          <p:nvPr/>
        </p:nvSpPr>
        <p:spPr>
          <a:xfrm>
            <a:off x="10142376" y="83976"/>
            <a:ext cx="1922106" cy="867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37716E9-B6ED-46CB-96D0-0CBB5D6BA9B7}"/>
              </a:ext>
            </a:extLst>
          </p:cNvPr>
          <p:cNvSpPr txBox="1">
            <a:spLocks/>
          </p:cNvSpPr>
          <p:nvPr/>
        </p:nvSpPr>
        <p:spPr>
          <a:xfrm>
            <a:off x="7667529" y="3701880"/>
            <a:ext cx="364667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195"/>
              </a:spcBef>
            </a:pPr>
            <a:r>
              <a:rPr lang="es-ES_tradnl" sz="4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TRIBUTARIOS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DA79151-2D8F-4570-B3F9-B15F91826EBB}"/>
              </a:ext>
            </a:extLst>
          </p:cNvPr>
          <p:cNvSpPr/>
          <p:nvPr/>
        </p:nvSpPr>
        <p:spPr>
          <a:xfrm>
            <a:off x="7383248" y="4311737"/>
            <a:ext cx="3896363" cy="758420"/>
          </a:xfrm>
          <a:prstGeom prst="rect">
            <a:avLst/>
          </a:prstGeom>
          <a:solidFill>
            <a:srgbClr val="3C4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E349476E-3846-4613-A658-11C7628540AA}"/>
              </a:ext>
            </a:extLst>
          </p:cNvPr>
          <p:cNvSpPr txBox="1">
            <a:spLocks/>
          </p:cNvSpPr>
          <p:nvPr/>
        </p:nvSpPr>
        <p:spPr>
          <a:xfrm>
            <a:off x="7598352" y="4334871"/>
            <a:ext cx="3646671" cy="61555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195"/>
              </a:spcBef>
            </a:pPr>
            <a:r>
              <a:rPr lang="es-ES_tradnl" sz="40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GACHANCIPÁ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D505037-9C51-4B23-82E1-E65AB5B014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319" y="5678471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digital de un avión&#10;&#10;Descripción generada automáticamente con confianza baja">
            <a:extLst>
              <a:ext uri="{FF2B5EF4-FFF2-40B4-BE49-F238E27FC236}">
                <a16:creationId xmlns:a16="http://schemas.microsoft.com/office/drawing/2014/main" id="{F76198C2-97F7-6D67-3254-DE638AEB6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r="15326"/>
          <a:stretch/>
        </p:blipFill>
        <p:spPr>
          <a:xfrm>
            <a:off x="0" y="-175592"/>
            <a:ext cx="12192000" cy="720918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848E3AA-881D-B927-514A-044ACBC0CF2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2</a:t>
            </a:fld>
            <a:endParaRPr lang="es-CO"/>
          </a:p>
        </p:txBody>
      </p:sp>
      <p:pic>
        <p:nvPicPr>
          <p:cNvPr id="14" name="Imagen 13" descr="Forma&#10;&#10;Descripción generada automáticamente con confianza media">
            <a:extLst>
              <a:ext uri="{FF2B5EF4-FFF2-40B4-BE49-F238E27FC236}">
                <a16:creationId xmlns:a16="http://schemas.microsoft.com/office/drawing/2014/main" id="{F67903E0-4F17-ACB5-5AFB-CBB4C7F30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31" b="27729"/>
          <a:stretch/>
        </p:blipFill>
        <p:spPr>
          <a:xfrm>
            <a:off x="-483828" y="4111957"/>
            <a:ext cx="6884628" cy="14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43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4553C12-BC69-40FB-A3ED-C0CB1042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O"/>
              <a:t>l </a:t>
            </a:r>
            <a:fld id="{3560A539-60BC-564F-B886-79E017DCAD47}" type="slidenum">
              <a:rPr lang="es-CO" smtClean="0"/>
              <a:pPr/>
              <a:t>20</a:t>
            </a:fld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10658C-877F-4F52-BA1C-4CC4ED2FA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" y="0"/>
            <a:ext cx="12193522" cy="6858000"/>
          </a:xfrm>
          <a:prstGeom prst="rect">
            <a:avLst/>
          </a:prstGeom>
        </p:spPr>
      </p:pic>
      <p:grpSp>
        <p:nvGrpSpPr>
          <p:cNvPr id="6" name="object 8">
            <a:extLst>
              <a:ext uri="{FF2B5EF4-FFF2-40B4-BE49-F238E27FC236}">
                <a16:creationId xmlns:a16="http://schemas.microsoft.com/office/drawing/2014/main" id="{25213080-1BCC-4704-9E95-C14D1E389540}"/>
              </a:ext>
            </a:extLst>
          </p:cNvPr>
          <p:cNvGrpSpPr/>
          <p:nvPr/>
        </p:nvGrpSpPr>
        <p:grpSpPr>
          <a:xfrm>
            <a:off x="2379731" y="1445797"/>
            <a:ext cx="8483600" cy="6963097"/>
            <a:chOff x="6324599" y="3271354"/>
            <a:chExt cx="12725400" cy="10444645"/>
          </a:xfrm>
        </p:grpSpPr>
        <p:pic>
          <p:nvPicPr>
            <p:cNvPr id="7" name="object 9">
              <a:extLst>
                <a:ext uri="{FF2B5EF4-FFF2-40B4-BE49-F238E27FC236}">
                  <a16:creationId xmlns:a16="http://schemas.microsoft.com/office/drawing/2014/main" id="{8F62D3D3-98B0-447E-94D9-6DFE4AABD0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3005" y="12743999"/>
              <a:ext cx="10496994" cy="972000"/>
            </a:xfrm>
            <a:prstGeom prst="rect">
              <a:avLst/>
            </a:prstGeom>
          </p:spPr>
        </p:pic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E86FCAA-00C6-4C86-8A84-6FB9A8B3F51F}"/>
                </a:ext>
              </a:extLst>
            </p:cNvPr>
            <p:cNvSpPr/>
            <p:nvPr/>
          </p:nvSpPr>
          <p:spPr>
            <a:xfrm>
              <a:off x="6324599" y="12972824"/>
              <a:ext cx="12725400" cy="514575"/>
            </a:xfrm>
            <a:custGeom>
              <a:avLst/>
              <a:gdLst/>
              <a:ahLst/>
              <a:cxnLst/>
              <a:rect l="l" t="t" r="r" b="b"/>
              <a:pathLst>
                <a:path w="10194925" h="514350">
                  <a:moveTo>
                    <a:pt x="10194721" y="0"/>
                  </a:moveTo>
                  <a:lnTo>
                    <a:pt x="0" y="0"/>
                  </a:lnTo>
                  <a:lnTo>
                    <a:pt x="0" y="513943"/>
                  </a:lnTo>
                  <a:lnTo>
                    <a:pt x="10194721" y="513943"/>
                  </a:lnTo>
                  <a:lnTo>
                    <a:pt x="10194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146C9C61-1875-47AB-BA76-D8E24F5547C7}"/>
                </a:ext>
              </a:extLst>
            </p:cNvPr>
            <p:cNvSpPr/>
            <p:nvPr/>
          </p:nvSpPr>
          <p:spPr>
            <a:xfrm>
              <a:off x="16249638" y="3271354"/>
              <a:ext cx="1816100" cy="1803400"/>
            </a:xfrm>
            <a:custGeom>
              <a:avLst/>
              <a:gdLst/>
              <a:ahLst/>
              <a:cxnLst/>
              <a:rect l="l" t="t" r="r" b="b"/>
              <a:pathLst>
                <a:path w="1816100" h="1803400">
                  <a:moveTo>
                    <a:pt x="716038" y="774674"/>
                  </a:moveTo>
                  <a:lnTo>
                    <a:pt x="709917" y="729081"/>
                  </a:lnTo>
                  <a:lnTo>
                    <a:pt x="692619" y="688111"/>
                  </a:lnTo>
                  <a:lnTo>
                    <a:pt x="687705" y="681748"/>
                  </a:lnTo>
                  <a:lnTo>
                    <a:pt x="665810" y="653402"/>
                  </a:lnTo>
                  <a:lnTo>
                    <a:pt x="637476" y="631507"/>
                  </a:lnTo>
                  <a:lnTo>
                    <a:pt x="637476" y="774674"/>
                  </a:lnTo>
                  <a:lnTo>
                    <a:pt x="630174" y="810844"/>
                  </a:lnTo>
                  <a:lnTo>
                    <a:pt x="610247" y="840384"/>
                  </a:lnTo>
                  <a:lnTo>
                    <a:pt x="580707" y="860298"/>
                  </a:lnTo>
                  <a:lnTo>
                    <a:pt x="544537" y="867600"/>
                  </a:lnTo>
                  <a:lnTo>
                    <a:pt x="508381" y="860272"/>
                  </a:lnTo>
                  <a:lnTo>
                    <a:pt x="478853" y="840359"/>
                  </a:lnTo>
                  <a:lnTo>
                    <a:pt x="458939" y="810831"/>
                  </a:lnTo>
                  <a:lnTo>
                    <a:pt x="451612" y="774674"/>
                  </a:lnTo>
                  <a:lnTo>
                    <a:pt x="458914" y="738492"/>
                  </a:lnTo>
                  <a:lnTo>
                    <a:pt x="478828" y="708964"/>
                  </a:lnTo>
                  <a:lnTo>
                    <a:pt x="508368" y="689051"/>
                  </a:lnTo>
                  <a:lnTo>
                    <a:pt x="544537" y="681748"/>
                  </a:lnTo>
                  <a:lnTo>
                    <a:pt x="580707" y="689051"/>
                  </a:lnTo>
                  <a:lnTo>
                    <a:pt x="610247" y="708964"/>
                  </a:lnTo>
                  <a:lnTo>
                    <a:pt x="630174" y="738492"/>
                  </a:lnTo>
                  <a:lnTo>
                    <a:pt x="637476" y="774674"/>
                  </a:lnTo>
                  <a:lnTo>
                    <a:pt x="637476" y="631507"/>
                  </a:lnTo>
                  <a:lnTo>
                    <a:pt x="631101" y="626579"/>
                  </a:lnTo>
                  <a:lnTo>
                    <a:pt x="590130" y="609282"/>
                  </a:lnTo>
                  <a:lnTo>
                    <a:pt x="544537" y="603161"/>
                  </a:lnTo>
                  <a:lnTo>
                    <a:pt x="498944" y="609282"/>
                  </a:lnTo>
                  <a:lnTo>
                    <a:pt x="457974" y="626579"/>
                  </a:lnTo>
                  <a:lnTo>
                    <a:pt x="423265" y="653402"/>
                  </a:lnTo>
                  <a:lnTo>
                    <a:pt x="396455" y="688111"/>
                  </a:lnTo>
                  <a:lnTo>
                    <a:pt x="379158" y="729081"/>
                  </a:lnTo>
                  <a:lnTo>
                    <a:pt x="373037" y="774674"/>
                  </a:lnTo>
                  <a:lnTo>
                    <a:pt x="379158" y="820267"/>
                  </a:lnTo>
                  <a:lnTo>
                    <a:pt x="396455" y="861237"/>
                  </a:lnTo>
                  <a:lnTo>
                    <a:pt x="423265" y="895946"/>
                  </a:lnTo>
                  <a:lnTo>
                    <a:pt x="457974" y="922756"/>
                  </a:lnTo>
                  <a:lnTo>
                    <a:pt x="498944" y="940054"/>
                  </a:lnTo>
                  <a:lnTo>
                    <a:pt x="544537" y="946175"/>
                  </a:lnTo>
                  <a:lnTo>
                    <a:pt x="590105" y="940015"/>
                  </a:lnTo>
                  <a:lnTo>
                    <a:pt x="631063" y="922705"/>
                  </a:lnTo>
                  <a:lnTo>
                    <a:pt x="665759" y="895896"/>
                  </a:lnTo>
                  <a:lnTo>
                    <a:pt x="687616" y="867600"/>
                  </a:lnTo>
                  <a:lnTo>
                    <a:pt x="692569" y="861199"/>
                  </a:lnTo>
                  <a:lnTo>
                    <a:pt x="709879" y="820242"/>
                  </a:lnTo>
                  <a:lnTo>
                    <a:pt x="716038" y="774674"/>
                  </a:lnTo>
                  <a:close/>
                </a:path>
                <a:path w="1816100" h="1803400">
                  <a:moveTo>
                    <a:pt x="1029335" y="637324"/>
                  </a:moveTo>
                  <a:lnTo>
                    <a:pt x="1026299" y="624674"/>
                  </a:lnTo>
                  <a:lnTo>
                    <a:pt x="1018349" y="613765"/>
                  </a:lnTo>
                  <a:lnTo>
                    <a:pt x="1006805" y="606806"/>
                  </a:lnTo>
                  <a:lnTo>
                    <a:pt x="993940" y="604888"/>
                  </a:lnTo>
                  <a:lnTo>
                    <a:pt x="981303" y="607923"/>
                  </a:lnTo>
                  <a:lnTo>
                    <a:pt x="970407" y="615848"/>
                  </a:lnTo>
                  <a:lnTo>
                    <a:pt x="369379" y="1272844"/>
                  </a:lnTo>
                  <a:lnTo>
                    <a:pt x="362419" y="1284389"/>
                  </a:lnTo>
                  <a:lnTo>
                    <a:pt x="360489" y="1297254"/>
                  </a:lnTo>
                  <a:lnTo>
                    <a:pt x="363524" y="1309916"/>
                  </a:lnTo>
                  <a:lnTo>
                    <a:pt x="371449" y="1320812"/>
                  </a:lnTo>
                  <a:lnTo>
                    <a:pt x="382993" y="1327772"/>
                  </a:lnTo>
                  <a:lnTo>
                    <a:pt x="395871" y="1329702"/>
                  </a:lnTo>
                  <a:lnTo>
                    <a:pt x="408520" y="1326667"/>
                  </a:lnTo>
                  <a:lnTo>
                    <a:pt x="419417" y="1318729"/>
                  </a:lnTo>
                  <a:lnTo>
                    <a:pt x="1020445" y="661733"/>
                  </a:lnTo>
                  <a:lnTo>
                    <a:pt x="1027404" y="650189"/>
                  </a:lnTo>
                  <a:lnTo>
                    <a:pt x="1029335" y="637324"/>
                  </a:lnTo>
                  <a:close/>
                </a:path>
                <a:path w="1816100" h="1803400">
                  <a:moveTo>
                    <a:pt x="1036904" y="1147902"/>
                  </a:moveTo>
                  <a:lnTo>
                    <a:pt x="1030770" y="1102309"/>
                  </a:lnTo>
                  <a:lnTo>
                    <a:pt x="1013485" y="1061339"/>
                  </a:lnTo>
                  <a:lnTo>
                    <a:pt x="1008557" y="1054976"/>
                  </a:lnTo>
                  <a:lnTo>
                    <a:pt x="986663" y="1026629"/>
                  </a:lnTo>
                  <a:lnTo>
                    <a:pt x="958329" y="1004747"/>
                  </a:lnTo>
                  <a:lnTo>
                    <a:pt x="958329" y="1147902"/>
                  </a:lnTo>
                  <a:lnTo>
                    <a:pt x="951026" y="1184084"/>
                  </a:lnTo>
                  <a:lnTo>
                    <a:pt x="931100" y="1213624"/>
                  </a:lnTo>
                  <a:lnTo>
                    <a:pt x="901560" y="1233538"/>
                  </a:lnTo>
                  <a:lnTo>
                    <a:pt x="865390" y="1240840"/>
                  </a:lnTo>
                  <a:lnTo>
                    <a:pt x="829233" y="1233512"/>
                  </a:lnTo>
                  <a:lnTo>
                    <a:pt x="799706" y="1213586"/>
                  </a:lnTo>
                  <a:lnTo>
                    <a:pt x="779792" y="1184059"/>
                  </a:lnTo>
                  <a:lnTo>
                    <a:pt x="772464" y="1147902"/>
                  </a:lnTo>
                  <a:lnTo>
                    <a:pt x="779767" y="1111732"/>
                  </a:lnTo>
                  <a:lnTo>
                    <a:pt x="799680" y="1082192"/>
                  </a:lnTo>
                  <a:lnTo>
                    <a:pt x="829221" y="1062278"/>
                  </a:lnTo>
                  <a:lnTo>
                    <a:pt x="865390" y="1054976"/>
                  </a:lnTo>
                  <a:lnTo>
                    <a:pt x="901560" y="1062278"/>
                  </a:lnTo>
                  <a:lnTo>
                    <a:pt x="931100" y="1082192"/>
                  </a:lnTo>
                  <a:lnTo>
                    <a:pt x="951026" y="1111732"/>
                  </a:lnTo>
                  <a:lnTo>
                    <a:pt x="958329" y="1147902"/>
                  </a:lnTo>
                  <a:lnTo>
                    <a:pt x="958329" y="1004747"/>
                  </a:lnTo>
                  <a:lnTo>
                    <a:pt x="951953" y="999820"/>
                  </a:lnTo>
                  <a:lnTo>
                    <a:pt x="910983" y="982535"/>
                  </a:lnTo>
                  <a:lnTo>
                    <a:pt x="865390" y="976401"/>
                  </a:lnTo>
                  <a:lnTo>
                    <a:pt x="819797" y="982535"/>
                  </a:lnTo>
                  <a:lnTo>
                    <a:pt x="778827" y="999820"/>
                  </a:lnTo>
                  <a:lnTo>
                    <a:pt x="744118" y="1026629"/>
                  </a:lnTo>
                  <a:lnTo>
                    <a:pt x="717296" y="1061339"/>
                  </a:lnTo>
                  <a:lnTo>
                    <a:pt x="700011" y="1102309"/>
                  </a:lnTo>
                  <a:lnTo>
                    <a:pt x="693889" y="1147902"/>
                  </a:lnTo>
                  <a:lnTo>
                    <a:pt x="700011" y="1193495"/>
                  </a:lnTo>
                  <a:lnTo>
                    <a:pt x="717296" y="1234465"/>
                  </a:lnTo>
                  <a:lnTo>
                    <a:pt x="744118" y="1269174"/>
                  </a:lnTo>
                  <a:lnTo>
                    <a:pt x="778827" y="1295996"/>
                  </a:lnTo>
                  <a:lnTo>
                    <a:pt x="819797" y="1313294"/>
                  </a:lnTo>
                  <a:lnTo>
                    <a:pt x="865390" y="1319415"/>
                  </a:lnTo>
                  <a:lnTo>
                    <a:pt x="910958" y="1313256"/>
                  </a:lnTo>
                  <a:lnTo>
                    <a:pt x="951903" y="1295946"/>
                  </a:lnTo>
                  <a:lnTo>
                    <a:pt x="986599" y="1269123"/>
                  </a:lnTo>
                  <a:lnTo>
                    <a:pt x="1013421" y="1234427"/>
                  </a:lnTo>
                  <a:lnTo>
                    <a:pt x="1030732" y="1193482"/>
                  </a:lnTo>
                  <a:lnTo>
                    <a:pt x="1036904" y="1147902"/>
                  </a:lnTo>
                  <a:close/>
                </a:path>
                <a:path w="1816100" h="1803400">
                  <a:moveTo>
                    <a:pt x="1657413" y="1614652"/>
                  </a:moveTo>
                  <a:lnTo>
                    <a:pt x="1653476" y="1592021"/>
                  </a:lnTo>
                  <a:lnTo>
                    <a:pt x="1650034" y="1586992"/>
                  </a:lnTo>
                  <a:lnTo>
                    <a:pt x="1641233" y="1574139"/>
                  </a:lnTo>
                  <a:lnTo>
                    <a:pt x="1620329" y="1560537"/>
                  </a:lnTo>
                  <a:lnTo>
                    <a:pt x="1620329" y="1616849"/>
                  </a:lnTo>
                  <a:lnTo>
                    <a:pt x="1618297" y="1627174"/>
                  </a:lnTo>
                  <a:lnTo>
                    <a:pt x="1612315" y="1635353"/>
                  </a:lnTo>
                  <a:lnTo>
                    <a:pt x="1602562" y="1641119"/>
                  </a:lnTo>
                  <a:lnTo>
                    <a:pt x="1589201" y="1644192"/>
                  </a:lnTo>
                  <a:lnTo>
                    <a:pt x="1589201" y="1642948"/>
                  </a:lnTo>
                  <a:lnTo>
                    <a:pt x="1589201" y="1586992"/>
                  </a:lnTo>
                  <a:lnTo>
                    <a:pt x="1604276" y="1592897"/>
                  </a:lnTo>
                  <a:lnTo>
                    <a:pt x="1613852" y="1599565"/>
                  </a:lnTo>
                  <a:lnTo>
                    <a:pt x="1618869" y="1607413"/>
                  </a:lnTo>
                  <a:lnTo>
                    <a:pt x="1620329" y="1616849"/>
                  </a:lnTo>
                  <a:lnTo>
                    <a:pt x="1620329" y="1560537"/>
                  </a:lnTo>
                  <a:lnTo>
                    <a:pt x="1620024" y="1560334"/>
                  </a:lnTo>
                  <a:lnTo>
                    <a:pt x="1589201" y="1549908"/>
                  </a:lnTo>
                  <a:lnTo>
                    <a:pt x="1589201" y="1543304"/>
                  </a:lnTo>
                  <a:lnTo>
                    <a:pt x="1589201" y="1489557"/>
                  </a:lnTo>
                  <a:lnTo>
                    <a:pt x="1597228" y="1491843"/>
                  </a:lnTo>
                  <a:lnTo>
                    <a:pt x="1605280" y="1494929"/>
                  </a:lnTo>
                  <a:lnTo>
                    <a:pt x="1613395" y="1498790"/>
                  </a:lnTo>
                  <a:lnTo>
                    <a:pt x="1621586" y="1503387"/>
                  </a:lnTo>
                  <a:lnTo>
                    <a:pt x="1624723" y="1505267"/>
                  </a:lnTo>
                  <a:lnTo>
                    <a:pt x="1627873" y="1506207"/>
                  </a:lnTo>
                  <a:lnTo>
                    <a:pt x="1640763" y="1506207"/>
                  </a:lnTo>
                  <a:lnTo>
                    <a:pt x="1648612" y="1498663"/>
                  </a:lnTo>
                  <a:lnTo>
                    <a:pt x="1648612" y="1489557"/>
                  </a:lnTo>
                  <a:lnTo>
                    <a:pt x="1648612" y="1487665"/>
                  </a:lnTo>
                  <a:lnTo>
                    <a:pt x="1648612" y="1481378"/>
                  </a:lnTo>
                  <a:lnTo>
                    <a:pt x="1644218" y="1476654"/>
                  </a:lnTo>
                  <a:lnTo>
                    <a:pt x="1628089" y="1467599"/>
                  </a:lnTo>
                  <a:lnTo>
                    <a:pt x="1616367" y="1462595"/>
                  </a:lnTo>
                  <a:lnTo>
                    <a:pt x="1603870" y="1458899"/>
                  </a:lnTo>
                  <a:lnTo>
                    <a:pt x="1590471" y="1456550"/>
                  </a:lnTo>
                  <a:lnTo>
                    <a:pt x="1590471" y="1442085"/>
                  </a:lnTo>
                  <a:lnTo>
                    <a:pt x="1584490" y="1436116"/>
                  </a:lnTo>
                  <a:lnTo>
                    <a:pt x="1569402" y="1436116"/>
                  </a:lnTo>
                  <a:lnTo>
                    <a:pt x="1564373" y="1440891"/>
                  </a:lnTo>
                  <a:lnTo>
                    <a:pt x="1564373" y="1487665"/>
                  </a:lnTo>
                  <a:lnTo>
                    <a:pt x="1564373" y="1543304"/>
                  </a:lnTo>
                  <a:lnTo>
                    <a:pt x="1549450" y="1537271"/>
                  </a:lnTo>
                  <a:lnTo>
                    <a:pt x="1540217" y="1530680"/>
                  </a:lnTo>
                  <a:lnTo>
                    <a:pt x="1535518" y="1523098"/>
                  </a:lnTo>
                  <a:lnTo>
                    <a:pt x="1534198" y="1514068"/>
                  </a:lnTo>
                  <a:lnTo>
                    <a:pt x="1536090" y="1504378"/>
                  </a:lnTo>
                  <a:lnTo>
                    <a:pt x="1541741" y="1496390"/>
                  </a:lnTo>
                  <a:lnTo>
                    <a:pt x="1551178" y="1490637"/>
                  </a:lnTo>
                  <a:lnTo>
                    <a:pt x="1564373" y="1487665"/>
                  </a:lnTo>
                  <a:lnTo>
                    <a:pt x="1564373" y="1440891"/>
                  </a:lnTo>
                  <a:lnTo>
                    <a:pt x="1563116" y="1442085"/>
                  </a:lnTo>
                  <a:lnTo>
                    <a:pt x="1563116" y="1456232"/>
                  </a:lnTo>
                  <a:lnTo>
                    <a:pt x="1536230" y="1462214"/>
                  </a:lnTo>
                  <a:lnTo>
                    <a:pt x="1515376" y="1474812"/>
                  </a:lnTo>
                  <a:lnTo>
                    <a:pt x="1501902" y="1493139"/>
                  </a:lnTo>
                  <a:lnTo>
                    <a:pt x="1497101" y="1516265"/>
                  </a:lnTo>
                  <a:lnTo>
                    <a:pt x="1501165" y="1539684"/>
                  </a:lnTo>
                  <a:lnTo>
                    <a:pt x="1513535" y="1557477"/>
                  </a:lnTo>
                  <a:lnTo>
                    <a:pt x="1534502" y="1570863"/>
                  </a:lnTo>
                  <a:lnTo>
                    <a:pt x="1564373" y="1581023"/>
                  </a:lnTo>
                  <a:lnTo>
                    <a:pt x="1564373" y="1642948"/>
                  </a:lnTo>
                  <a:lnTo>
                    <a:pt x="1517853" y="1621878"/>
                  </a:lnTo>
                  <a:lnTo>
                    <a:pt x="1515021" y="1619681"/>
                  </a:lnTo>
                  <a:lnTo>
                    <a:pt x="1511249" y="1618424"/>
                  </a:lnTo>
                  <a:lnTo>
                    <a:pt x="1497736" y="1618424"/>
                  </a:lnTo>
                  <a:lnTo>
                    <a:pt x="1490192" y="1625968"/>
                  </a:lnTo>
                  <a:lnTo>
                    <a:pt x="1490192" y="1642313"/>
                  </a:lnTo>
                  <a:lnTo>
                    <a:pt x="1493329" y="1647342"/>
                  </a:lnTo>
                  <a:lnTo>
                    <a:pt x="1529257" y="1667179"/>
                  </a:lnTo>
                  <a:lnTo>
                    <a:pt x="1563116" y="1675320"/>
                  </a:lnTo>
                  <a:lnTo>
                    <a:pt x="1563116" y="1702346"/>
                  </a:lnTo>
                  <a:lnTo>
                    <a:pt x="1569402" y="1708327"/>
                  </a:lnTo>
                  <a:lnTo>
                    <a:pt x="1584490" y="1708327"/>
                  </a:lnTo>
                  <a:lnTo>
                    <a:pt x="1590471" y="1702346"/>
                  </a:lnTo>
                  <a:lnTo>
                    <a:pt x="1590471" y="1675942"/>
                  </a:lnTo>
                  <a:lnTo>
                    <a:pt x="1617776" y="1669643"/>
                  </a:lnTo>
                  <a:lnTo>
                    <a:pt x="1638909" y="1656854"/>
                  </a:lnTo>
                  <a:lnTo>
                    <a:pt x="1648231" y="1644192"/>
                  </a:lnTo>
                  <a:lnTo>
                    <a:pt x="1652574" y="1638287"/>
                  </a:lnTo>
                  <a:lnTo>
                    <a:pt x="1657413" y="1614652"/>
                  </a:lnTo>
                  <a:close/>
                </a:path>
                <a:path w="1816100" h="1803400">
                  <a:moveTo>
                    <a:pt x="1816100" y="1562100"/>
                  </a:moveTo>
                  <a:lnTo>
                    <a:pt x="1811667" y="1524000"/>
                  </a:lnTo>
                  <a:lnTo>
                    <a:pt x="1798815" y="1473200"/>
                  </a:lnTo>
                  <a:lnTo>
                    <a:pt x="1778304" y="1435100"/>
                  </a:lnTo>
                  <a:lnTo>
                    <a:pt x="1755470" y="1403426"/>
                  </a:lnTo>
                  <a:lnTo>
                    <a:pt x="1755470" y="1562100"/>
                  </a:lnTo>
                  <a:lnTo>
                    <a:pt x="1748980" y="1612900"/>
                  </a:lnTo>
                  <a:lnTo>
                    <a:pt x="1730679" y="1663700"/>
                  </a:lnTo>
                  <a:lnTo>
                    <a:pt x="1702282" y="1701800"/>
                  </a:lnTo>
                  <a:lnTo>
                    <a:pt x="1665528" y="1727200"/>
                  </a:lnTo>
                  <a:lnTo>
                    <a:pt x="1622145" y="1739900"/>
                  </a:lnTo>
                  <a:lnTo>
                    <a:pt x="1573860" y="1752600"/>
                  </a:lnTo>
                  <a:lnTo>
                    <a:pt x="1525587" y="1739900"/>
                  </a:lnTo>
                  <a:lnTo>
                    <a:pt x="1482217" y="1727200"/>
                  </a:lnTo>
                  <a:lnTo>
                    <a:pt x="1445463" y="1701800"/>
                  </a:lnTo>
                  <a:lnTo>
                    <a:pt x="1417066" y="1663700"/>
                  </a:lnTo>
                  <a:lnTo>
                    <a:pt x="1413967" y="1655114"/>
                  </a:lnTo>
                  <a:lnTo>
                    <a:pt x="1413967" y="1752600"/>
                  </a:lnTo>
                  <a:lnTo>
                    <a:pt x="1271193" y="1752600"/>
                  </a:lnTo>
                  <a:lnTo>
                    <a:pt x="1271193" y="1689100"/>
                  </a:lnTo>
                  <a:lnTo>
                    <a:pt x="1364310" y="1689100"/>
                  </a:lnTo>
                  <a:lnTo>
                    <a:pt x="1374863" y="1701800"/>
                  </a:lnTo>
                  <a:lnTo>
                    <a:pt x="1386700" y="1727200"/>
                  </a:lnTo>
                  <a:lnTo>
                    <a:pt x="1399755" y="1739900"/>
                  </a:lnTo>
                  <a:lnTo>
                    <a:pt x="1413967" y="1752600"/>
                  </a:lnTo>
                  <a:lnTo>
                    <a:pt x="1413967" y="1655114"/>
                  </a:lnTo>
                  <a:lnTo>
                    <a:pt x="1403324" y="1625600"/>
                  </a:lnTo>
                  <a:lnTo>
                    <a:pt x="1398752" y="1612900"/>
                  </a:lnTo>
                  <a:lnTo>
                    <a:pt x="1392262" y="1562100"/>
                  </a:lnTo>
                  <a:lnTo>
                    <a:pt x="1398752" y="1524000"/>
                  </a:lnTo>
                  <a:lnTo>
                    <a:pt x="1417066" y="1473200"/>
                  </a:lnTo>
                  <a:lnTo>
                    <a:pt x="1445463" y="1435100"/>
                  </a:lnTo>
                  <a:lnTo>
                    <a:pt x="1482217" y="1409700"/>
                  </a:lnTo>
                  <a:lnTo>
                    <a:pt x="1525587" y="1397000"/>
                  </a:lnTo>
                  <a:lnTo>
                    <a:pt x="1573860" y="1384300"/>
                  </a:lnTo>
                  <a:lnTo>
                    <a:pt x="1622120" y="1397000"/>
                  </a:lnTo>
                  <a:lnTo>
                    <a:pt x="1665478" y="1409700"/>
                  </a:lnTo>
                  <a:lnTo>
                    <a:pt x="1702219" y="1435100"/>
                  </a:lnTo>
                  <a:lnTo>
                    <a:pt x="1730616" y="1473200"/>
                  </a:lnTo>
                  <a:lnTo>
                    <a:pt x="1748942" y="1524000"/>
                  </a:lnTo>
                  <a:lnTo>
                    <a:pt x="1755470" y="1562100"/>
                  </a:lnTo>
                  <a:lnTo>
                    <a:pt x="1755470" y="1403426"/>
                  </a:lnTo>
                  <a:lnTo>
                    <a:pt x="1750847" y="1397000"/>
                  </a:lnTo>
                  <a:lnTo>
                    <a:pt x="1717230" y="1371600"/>
                  </a:lnTo>
                  <a:lnTo>
                    <a:pt x="1678165" y="1346200"/>
                  </a:lnTo>
                  <a:lnTo>
                    <a:pt x="1634401" y="1333500"/>
                  </a:lnTo>
                  <a:lnTo>
                    <a:pt x="1634401" y="1320800"/>
                  </a:lnTo>
                  <a:lnTo>
                    <a:pt x="1686064" y="1320800"/>
                  </a:lnTo>
                  <a:lnTo>
                    <a:pt x="1692554" y="1308100"/>
                  </a:lnTo>
                  <a:lnTo>
                    <a:pt x="1694929" y="1295400"/>
                  </a:lnTo>
                  <a:lnTo>
                    <a:pt x="1694929" y="1168400"/>
                  </a:lnTo>
                  <a:lnTo>
                    <a:pt x="1692554" y="1168400"/>
                  </a:lnTo>
                  <a:lnTo>
                    <a:pt x="1686064" y="1155700"/>
                  </a:lnTo>
                  <a:lnTo>
                    <a:pt x="1676450" y="1143000"/>
                  </a:lnTo>
                  <a:lnTo>
                    <a:pt x="1634401" y="1143000"/>
                  </a:lnTo>
                  <a:lnTo>
                    <a:pt x="1634401" y="1206500"/>
                  </a:lnTo>
                  <a:lnTo>
                    <a:pt x="1634401" y="1270000"/>
                  </a:lnTo>
                  <a:lnTo>
                    <a:pt x="1573860" y="1270000"/>
                  </a:lnTo>
                  <a:lnTo>
                    <a:pt x="1573860" y="1320800"/>
                  </a:lnTo>
                  <a:lnTo>
                    <a:pt x="1530235" y="1333500"/>
                  </a:lnTo>
                  <a:lnTo>
                    <a:pt x="1488376" y="1346200"/>
                  </a:lnTo>
                  <a:lnTo>
                    <a:pt x="1449285" y="1358900"/>
                  </a:lnTo>
                  <a:lnTo>
                    <a:pt x="1413967" y="1384300"/>
                  </a:lnTo>
                  <a:lnTo>
                    <a:pt x="1364310" y="1384300"/>
                  </a:lnTo>
                  <a:lnTo>
                    <a:pt x="1364310" y="1447800"/>
                  </a:lnTo>
                  <a:lnTo>
                    <a:pt x="1356537" y="1460500"/>
                  </a:lnTo>
                  <a:lnTo>
                    <a:pt x="1349781" y="1473200"/>
                  </a:lnTo>
                  <a:lnTo>
                    <a:pt x="1344066" y="1485900"/>
                  </a:lnTo>
                  <a:lnTo>
                    <a:pt x="1339392" y="1511300"/>
                  </a:lnTo>
                  <a:lnTo>
                    <a:pt x="1339392" y="1625600"/>
                  </a:lnTo>
                  <a:lnTo>
                    <a:pt x="1210678" y="1625600"/>
                  </a:lnTo>
                  <a:lnTo>
                    <a:pt x="1210678" y="1689100"/>
                  </a:lnTo>
                  <a:lnTo>
                    <a:pt x="1210678" y="1752600"/>
                  </a:lnTo>
                  <a:lnTo>
                    <a:pt x="60540" y="1752600"/>
                  </a:lnTo>
                  <a:lnTo>
                    <a:pt x="60540" y="114300"/>
                  </a:lnTo>
                  <a:lnTo>
                    <a:pt x="207505" y="114300"/>
                  </a:lnTo>
                  <a:lnTo>
                    <a:pt x="243840" y="241300"/>
                  </a:lnTo>
                  <a:lnTo>
                    <a:pt x="129946" y="241300"/>
                  </a:lnTo>
                  <a:lnTo>
                    <a:pt x="123456" y="254000"/>
                  </a:lnTo>
                  <a:lnTo>
                    <a:pt x="121081" y="266700"/>
                  </a:lnTo>
                  <a:lnTo>
                    <a:pt x="121081" y="1663700"/>
                  </a:lnTo>
                  <a:lnTo>
                    <a:pt x="123456" y="1676400"/>
                  </a:lnTo>
                  <a:lnTo>
                    <a:pt x="129946" y="1676400"/>
                  </a:lnTo>
                  <a:lnTo>
                    <a:pt x="139560" y="1689100"/>
                  </a:lnTo>
                  <a:lnTo>
                    <a:pt x="1210678" y="1689100"/>
                  </a:lnTo>
                  <a:lnTo>
                    <a:pt x="1210678" y="1625600"/>
                  </a:lnTo>
                  <a:lnTo>
                    <a:pt x="1210678" y="1562100"/>
                  </a:lnTo>
                  <a:lnTo>
                    <a:pt x="1331734" y="1562100"/>
                  </a:lnTo>
                  <a:lnTo>
                    <a:pt x="1332217" y="1587500"/>
                  </a:lnTo>
                  <a:lnTo>
                    <a:pt x="1333652" y="1600200"/>
                  </a:lnTo>
                  <a:lnTo>
                    <a:pt x="1336052" y="1612900"/>
                  </a:lnTo>
                  <a:lnTo>
                    <a:pt x="1339392" y="1625600"/>
                  </a:lnTo>
                  <a:lnTo>
                    <a:pt x="1339392" y="1511300"/>
                  </a:lnTo>
                  <a:lnTo>
                    <a:pt x="1271193" y="1511300"/>
                  </a:lnTo>
                  <a:lnTo>
                    <a:pt x="1271193" y="1447800"/>
                  </a:lnTo>
                  <a:lnTo>
                    <a:pt x="1364310" y="1447800"/>
                  </a:lnTo>
                  <a:lnTo>
                    <a:pt x="1364310" y="1384300"/>
                  </a:lnTo>
                  <a:lnTo>
                    <a:pt x="1210678" y="1384300"/>
                  </a:lnTo>
                  <a:lnTo>
                    <a:pt x="1210678" y="1320800"/>
                  </a:lnTo>
                  <a:lnTo>
                    <a:pt x="1573860" y="1320800"/>
                  </a:lnTo>
                  <a:lnTo>
                    <a:pt x="1573860" y="1270000"/>
                  </a:lnTo>
                  <a:lnTo>
                    <a:pt x="1271193" y="1270000"/>
                  </a:lnTo>
                  <a:lnTo>
                    <a:pt x="1271193" y="1206500"/>
                  </a:lnTo>
                  <a:lnTo>
                    <a:pt x="1634401" y="1206500"/>
                  </a:lnTo>
                  <a:lnTo>
                    <a:pt x="1634401" y="1143000"/>
                  </a:lnTo>
                  <a:lnTo>
                    <a:pt x="1634401" y="1079500"/>
                  </a:lnTo>
                  <a:lnTo>
                    <a:pt x="1686064" y="1079500"/>
                  </a:lnTo>
                  <a:lnTo>
                    <a:pt x="1692554" y="1066800"/>
                  </a:lnTo>
                  <a:lnTo>
                    <a:pt x="1694929" y="1054100"/>
                  </a:lnTo>
                  <a:lnTo>
                    <a:pt x="1694929" y="965200"/>
                  </a:lnTo>
                  <a:lnTo>
                    <a:pt x="1694929" y="927100"/>
                  </a:lnTo>
                  <a:lnTo>
                    <a:pt x="1692554" y="914400"/>
                  </a:lnTo>
                  <a:lnTo>
                    <a:pt x="1686064" y="914400"/>
                  </a:lnTo>
                  <a:lnTo>
                    <a:pt x="1676450" y="901700"/>
                  </a:lnTo>
                  <a:lnTo>
                    <a:pt x="1634401" y="901700"/>
                  </a:lnTo>
                  <a:lnTo>
                    <a:pt x="1634401" y="965200"/>
                  </a:lnTo>
                  <a:lnTo>
                    <a:pt x="1634401" y="1028700"/>
                  </a:lnTo>
                  <a:lnTo>
                    <a:pt x="1573872" y="1028700"/>
                  </a:lnTo>
                  <a:lnTo>
                    <a:pt x="1573872" y="1079500"/>
                  </a:lnTo>
                  <a:lnTo>
                    <a:pt x="1573872" y="1143000"/>
                  </a:lnTo>
                  <a:lnTo>
                    <a:pt x="1210678" y="1143000"/>
                  </a:lnTo>
                  <a:lnTo>
                    <a:pt x="1210678" y="1079500"/>
                  </a:lnTo>
                  <a:lnTo>
                    <a:pt x="1573872" y="1079500"/>
                  </a:lnTo>
                  <a:lnTo>
                    <a:pt x="1573872" y="1028700"/>
                  </a:lnTo>
                  <a:lnTo>
                    <a:pt x="1271193" y="1028700"/>
                  </a:lnTo>
                  <a:lnTo>
                    <a:pt x="1271193" y="965200"/>
                  </a:lnTo>
                  <a:lnTo>
                    <a:pt x="1634401" y="965200"/>
                  </a:lnTo>
                  <a:lnTo>
                    <a:pt x="1634401" y="901700"/>
                  </a:lnTo>
                  <a:lnTo>
                    <a:pt x="1392262" y="901700"/>
                  </a:lnTo>
                  <a:lnTo>
                    <a:pt x="1392262" y="114300"/>
                  </a:lnTo>
                  <a:lnTo>
                    <a:pt x="1392262" y="88900"/>
                  </a:lnTo>
                  <a:lnTo>
                    <a:pt x="1389888" y="76200"/>
                  </a:lnTo>
                  <a:lnTo>
                    <a:pt x="1383398" y="63500"/>
                  </a:lnTo>
                  <a:lnTo>
                    <a:pt x="1373784" y="50800"/>
                  </a:lnTo>
                  <a:lnTo>
                    <a:pt x="1331734" y="50800"/>
                  </a:lnTo>
                  <a:lnTo>
                    <a:pt x="1331734" y="114300"/>
                  </a:lnTo>
                  <a:lnTo>
                    <a:pt x="1331734" y="901700"/>
                  </a:lnTo>
                  <a:lnTo>
                    <a:pt x="1271193" y="901700"/>
                  </a:lnTo>
                  <a:lnTo>
                    <a:pt x="1271193" y="266700"/>
                  </a:lnTo>
                  <a:lnTo>
                    <a:pt x="1268818" y="254000"/>
                  </a:lnTo>
                  <a:lnTo>
                    <a:pt x="1262329" y="241300"/>
                  </a:lnTo>
                  <a:lnTo>
                    <a:pt x="1210678" y="241300"/>
                  </a:lnTo>
                  <a:lnTo>
                    <a:pt x="1210678" y="292100"/>
                  </a:lnTo>
                  <a:lnTo>
                    <a:pt x="1210678" y="1028700"/>
                  </a:lnTo>
                  <a:lnTo>
                    <a:pt x="1159002" y="1028700"/>
                  </a:lnTo>
                  <a:lnTo>
                    <a:pt x="1152512" y="1041400"/>
                  </a:lnTo>
                  <a:lnTo>
                    <a:pt x="1150137" y="1054100"/>
                  </a:lnTo>
                  <a:lnTo>
                    <a:pt x="1150137" y="1168400"/>
                  </a:lnTo>
                  <a:lnTo>
                    <a:pt x="1152512" y="1181100"/>
                  </a:lnTo>
                  <a:lnTo>
                    <a:pt x="1159002" y="1193800"/>
                  </a:lnTo>
                  <a:lnTo>
                    <a:pt x="1168615" y="1206500"/>
                  </a:lnTo>
                  <a:lnTo>
                    <a:pt x="1210678" y="1206500"/>
                  </a:lnTo>
                  <a:lnTo>
                    <a:pt x="1210678" y="1270000"/>
                  </a:lnTo>
                  <a:lnTo>
                    <a:pt x="1159002" y="1270000"/>
                  </a:lnTo>
                  <a:lnTo>
                    <a:pt x="1152512" y="1282700"/>
                  </a:lnTo>
                  <a:lnTo>
                    <a:pt x="1150137" y="1295400"/>
                  </a:lnTo>
                  <a:lnTo>
                    <a:pt x="1150137" y="1422400"/>
                  </a:lnTo>
                  <a:lnTo>
                    <a:pt x="1152512" y="1422400"/>
                  </a:lnTo>
                  <a:lnTo>
                    <a:pt x="1159002" y="1435100"/>
                  </a:lnTo>
                  <a:lnTo>
                    <a:pt x="1168615" y="1447800"/>
                  </a:lnTo>
                  <a:lnTo>
                    <a:pt x="1210678" y="1447800"/>
                  </a:lnTo>
                  <a:lnTo>
                    <a:pt x="1210678" y="1511300"/>
                  </a:lnTo>
                  <a:lnTo>
                    <a:pt x="1159002" y="1511300"/>
                  </a:lnTo>
                  <a:lnTo>
                    <a:pt x="1152512" y="1524000"/>
                  </a:lnTo>
                  <a:lnTo>
                    <a:pt x="1150137" y="1536700"/>
                  </a:lnTo>
                  <a:lnTo>
                    <a:pt x="1150137" y="1625600"/>
                  </a:lnTo>
                  <a:lnTo>
                    <a:pt x="181597" y="1625600"/>
                  </a:lnTo>
                  <a:lnTo>
                    <a:pt x="181597" y="292100"/>
                  </a:lnTo>
                  <a:lnTo>
                    <a:pt x="261988" y="292100"/>
                  </a:lnTo>
                  <a:lnTo>
                    <a:pt x="273672" y="330200"/>
                  </a:lnTo>
                  <a:lnTo>
                    <a:pt x="277952" y="342900"/>
                  </a:lnTo>
                  <a:lnTo>
                    <a:pt x="284607" y="355600"/>
                  </a:lnTo>
                  <a:lnTo>
                    <a:pt x="1107668" y="355600"/>
                  </a:lnTo>
                  <a:lnTo>
                    <a:pt x="1114323" y="342900"/>
                  </a:lnTo>
                  <a:lnTo>
                    <a:pt x="1118603" y="330200"/>
                  </a:lnTo>
                  <a:lnTo>
                    <a:pt x="1130274" y="292100"/>
                  </a:lnTo>
                  <a:lnTo>
                    <a:pt x="1210678" y="292100"/>
                  </a:lnTo>
                  <a:lnTo>
                    <a:pt x="1210678" y="241300"/>
                  </a:lnTo>
                  <a:lnTo>
                    <a:pt x="1148435" y="241300"/>
                  </a:lnTo>
                  <a:lnTo>
                    <a:pt x="1184757" y="114300"/>
                  </a:lnTo>
                  <a:lnTo>
                    <a:pt x="1331734" y="114300"/>
                  </a:lnTo>
                  <a:lnTo>
                    <a:pt x="1331734" y="50800"/>
                  </a:lnTo>
                  <a:lnTo>
                    <a:pt x="1202918" y="50800"/>
                  </a:lnTo>
                  <a:lnTo>
                    <a:pt x="1209395" y="38100"/>
                  </a:lnTo>
                  <a:lnTo>
                    <a:pt x="1210500" y="25400"/>
                  </a:lnTo>
                  <a:lnTo>
                    <a:pt x="1207058" y="12700"/>
                  </a:lnTo>
                  <a:lnTo>
                    <a:pt x="1199705" y="0"/>
                  </a:lnTo>
                  <a:lnTo>
                    <a:pt x="1139723" y="0"/>
                  </a:lnTo>
                  <a:lnTo>
                    <a:pt x="1139723" y="50800"/>
                  </a:lnTo>
                  <a:lnTo>
                    <a:pt x="1067079" y="292100"/>
                  </a:lnTo>
                  <a:lnTo>
                    <a:pt x="325170" y="292100"/>
                  </a:lnTo>
                  <a:lnTo>
                    <a:pt x="271640" y="114300"/>
                  </a:lnTo>
                  <a:lnTo>
                    <a:pt x="252526" y="50800"/>
                  </a:lnTo>
                  <a:lnTo>
                    <a:pt x="311111" y="50800"/>
                  </a:lnTo>
                  <a:lnTo>
                    <a:pt x="364756" y="215900"/>
                  </a:lnTo>
                  <a:lnTo>
                    <a:pt x="369150" y="228600"/>
                  </a:lnTo>
                  <a:lnTo>
                    <a:pt x="384073" y="228600"/>
                  </a:lnTo>
                  <a:lnTo>
                    <a:pt x="393471" y="241300"/>
                  </a:lnTo>
                  <a:lnTo>
                    <a:pt x="998804" y="241300"/>
                  </a:lnTo>
                  <a:lnTo>
                    <a:pt x="1008202" y="228600"/>
                  </a:lnTo>
                  <a:lnTo>
                    <a:pt x="1023124" y="228600"/>
                  </a:lnTo>
                  <a:lnTo>
                    <a:pt x="1027518" y="215900"/>
                  </a:lnTo>
                  <a:lnTo>
                    <a:pt x="1039901" y="177800"/>
                  </a:lnTo>
                  <a:lnTo>
                    <a:pt x="1060526" y="114300"/>
                  </a:lnTo>
                  <a:lnTo>
                    <a:pt x="1081151" y="50800"/>
                  </a:lnTo>
                  <a:lnTo>
                    <a:pt x="1139723" y="50800"/>
                  </a:lnTo>
                  <a:lnTo>
                    <a:pt x="1139723" y="0"/>
                  </a:lnTo>
                  <a:lnTo>
                    <a:pt x="1035011" y="0"/>
                  </a:lnTo>
                  <a:lnTo>
                    <a:pt x="1030617" y="12700"/>
                  </a:lnTo>
                  <a:lnTo>
                    <a:pt x="1017346" y="50800"/>
                  </a:lnTo>
                  <a:lnTo>
                    <a:pt x="997165" y="50800"/>
                  </a:lnTo>
                  <a:lnTo>
                    <a:pt x="997165" y="114300"/>
                  </a:lnTo>
                  <a:lnTo>
                    <a:pt x="976985" y="177800"/>
                  </a:lnTo>
                  <a:lnTo>
                    <a:pt x="415290" y="177800"/>
                  </a:lnTo>
                  <a:lnTo>
                    <a:pt x="395109" y="114300"/>
                  </a:lnTo>
                  <a:lnTo>
                    <a:pt x="997165" y="114300"/>
                  </a:lnTo>
                  <a:lnTo>
                    <a:pt x="997165" y="50800"/>
                  </a:lnTo>
                  <a:lnTo>
                    <a:pt x="374929" y="50800"/>
                  </a:lnTo>
                  <a:lnTo>
                    <a:pt x="361657" y="12700"/>
                  </a:lnTo>
                  <a:lnTo>
                    <a:pt x="357263" y="0"/>
                  </a:lnTo>
                  <a:lnTo>
                    <a:pt x="190474" y="0"/>
                  </a:lnTo>
                  <a:lnTo>
                    <a:pt x="183984" y="12700"/>
                  </a:lnTo>
                  <a:lnTo>
                    <a:pt x="181597" y="25400"/>
                  </a:lnTo>
                  <a:lnTo>
                    <a:pt x="182029" y="25400"/>
                  </a:lnTo>
                  <a:lnTo>
                    <a:pt x="189357" y="50800"/>
                  </a:lnTo>
                  <a:lnTo>
                    <a:pt x="18491" y="50800"/>
                  </a:lnTo>
                  <a:lnTo>
                    <a:pt x="8864" y="63500"/>
                  </a:lnTo>
                  <a:lnTo>
                    <a:pt x="2387" y="76200"/>
                  </a:lnTo>
                  <a:lnTo>
                    <a:pt x="0" y="88900"/>
                  </a:lnTo>
                  <a:lnTo>
                    <a:pt x="0" y="1778000"/>
                  </a:lnTo>
                  <a:lnTo>
                    <a:pt x="2387" y="1790700"/>
                  </a:lnTo>
                  <a:lnTo>
                    <a:pt x="8864" y="1803400"/>
                  </a:lnTo>
                  <a:lnTo>
                    <a:pt x="1622666" y="1803400"/>
                  </a:lnTo>
                  <a:lnTo>
                    <a:pt x="1668119" y="1790700"/>
                  </a:lnTo>
                  <a:lnTo>
                    <a:pt x="1709267" y="1765300"/>
                  </a:lnTo>
                  <a:lnTo>
                    <a:pt x="1727187" y="1752600"/>
                  </a:lnTo>
                  <a:lnTo>
                    <a:pt x="1745107" y="1739900"/>
                  </a:lnTo>
                  <a:lnTo>
                    <a:pt x="1774698" y="1701800"/>
                  </a:lnTo>
                  <a:lnTo>
                    <a:pt x="1797037" y="1663700"/>
                  </a:lnTo>
                  <a:lnTo>
                    <a:pt x="1811159" y="1612900"/>
                  </a:lnTo>
                  <a:lnTo>
                    <a:pt x="1816100" y="1562100"/>
                  </a:lnTo>
                  <a:close/>
                </a:path>
              </a:pathLst>
            </a:custGeom>
            <a:solidFill>
              <a:srgbClr val="4E5255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81CEAC71-6C88-4F89-A5B9-D2AAD27B0ADE}"/>
              </a:ext>
            </a:extLst>
          </p:cNvPr>
          <p:cNvSpPr txBox="1"/>
          <p:nvPr/>
        </p:nvSpPr>
        <p:spPr>
          <a:xfrm>
            <a:off x="7684168" y="2791326"/>
            <a:ext cx="263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E14D771E-8870-43BA-B769-6213B371097F}"/>
              </a:ext>
            </a:extLst>
          </p:cNvPr>
          <p:cNvSpPr txBox="1"/>
          <p:nvPr/>
        </p:nvSpPr>
        <p:spPr>
          <a:xfrm>
            <a:off x="6400800" y="3246853"/>
            <a:ext cx="4918572" cy="1926168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606243" algn="r">
              <a:spcBef>
                <a:spcPts val="520"/>
              </a:spcBef>
            </a:pPr>
            <a:r>
              <a:rPr lang="es-CO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Alcaldía de Gachancipá</a:t>
            </a:r>
          </a:p>
          <a:p>
            <a:pPr marL="8467" marR="3387" indent="507602" algn="r">
              <a:spcBef>
                <a:spcPts val="103"/>
              </a:spcBef>
            </a:pPr>
            <a:r>
              <a:rPr lang="es-CO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ofrece beneficios tributarios  a las empresas que contribuyan  a la generación de empleo y la  </a:t>
            </a:r>
            <a:r>
              <a:rPr lang="es-CO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reactivación económica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6D63936-6A0E-4855-AF90-EE54B62AF860}"/>
              </a:ext>
            </a:extLst>
          </p:cNvPr>
          <p:cNvSpPr/>
          <p:nvPr/>
        </p:nvSpPr>
        <p:spPr>
          <a:xfrm>
            <a:off x="7186643" y="5651857"/>
            <a:ext cx="4132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100">
                <a:solidFill>
                  <a:schemeClr val="tx1">
                    <a:lumMod val="50000"/>
                    <a:lumOff val="50000"/>
                  </a:schemeClr>
                </a:solidFill>
              </a:rPr>
              <a:t>Fuente: ALCALDÍA MUNICIPAL DE GACHANCIPÁ. Secretaría de Hacienda/Acuerdo municipal 025-2020/Vigencia 2021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CC9DBD8-B33F-4FCA-AC86-44790EB590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  <p:sp>
        <p:nvSpPr>
          <p:cNvPr id="16" name="Marcador de número de diapositiva 1">
            <a:extLst>
              <a:ext uri="{FF2B5EF4-FFF2-40B4-BE49-F238E27FC236}">
                <a16:creationId xmlns:a16="http://schemas.microsoft.com/office/drawing/2014/main" id="{FC7A1534-979D-409B-A093-E7C8FAB8DFFC}"/>
              </a:ext>
            </a:extLst>
          </p:cNvPr>
          <p:cNvSpPr txBox="1">
            <a:spLocks/>
          </p:cNvSpPr>
          <p:nvPr/>
        </p:nvSpPr>
        <p:spPr>
          <a:xfrm>
            <a:off x="9339755" y="63819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100" kern="1200">
                <a:solidFill>
                  <a:schemeClr val="accent5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/>
              <a:t>l </a:t>
            </a:r>
            <a:fld id="{3560A539-60BC-564F-B886-79E017DCAD47}" type="slidenum">
              <a:rPr lang="es-CO" smtClean="0"/>
              <a:pPr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2246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794034A-E716-4BBC-BEC6-4968D69A3352}"/>
              </a:ext>
            </a:extLst>
          </p:cNvPr>
          <p:cNvSpPr/>
          <p:nvPr/>
        </p:nvSpPr>
        <p:spPr>
          <a:xfrm>
            <a:off x="0" y="0"/>
            <a:ext cx="12192000" cy="4536141"/>
          </a:xfrm>
          <a:prstGeom prst="rect">
            <a:avLst/>
          </a:prstGeom>
          <a:solidFill>
            <a:srgbClr val="3C44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383A032-824A-46C8-9A2B-44C8EE206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77214" y="0"/>
            <a:ext cx="10530479" cy="685800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30CE387-D7B1-418D-A9C4-0FD1C0FB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CO"/>
              <a:t>l </a:t>
            </a:r>
            <a:fld id="{3560A539-60BC-564F-B886-79E017DCAD47}" type="slidenum">
              <a:rPr lang="es-CO" smtClean="0"/>
              <a:pPr/>
              <a:t>21</a:t>
            </a:fld>
            <a:endParaRPr lang="es-CO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187DC57-091E-44EE-B568-A6302C536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6116" y="3103469"/>
            <a:ext cx="2494710" cy="272395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393DCDA-9F2E-4BAE-AA25-A8C21364F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6566" y="3174164"/>
            <a:ext cx="2494710" cy="2723954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AA65C695-4A74-4203-9602-9E7D8FAC52C6}"/>
              </a:ext>
            </a:extLst>
          </p:cNvPr>
          <p:cNvSpPr/>
          <p:nvPr/>
        </p:nvSpPr>
        <p:spPr>
          <a:xfrm>
            <a:off x="1406013" y="2831688"/>
            <a:ext cx="147484" cy="147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D8E26F8-8D53-4A89-BE91-C7085128DABD}"/>
              </a:ext>
            </a:extLst>
          </p:cNvPr>
          <p:cNvCxnSpPr/>
          <p:nvPr/>
        </p:nvCxnSpPr>
        <p:spPr>
          <a:xfrm>
            <a:off x="0" y="291035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EA8EB1AA-DAA0-4CAA-A260-342553519264}"/>
              </a:ext>
            </a:extLst>
          </p:cNvPr>
          <p:cNvSpPr/>
          <p:nvPr/>
        </p:nvSpPr>
        <p:spPr>
          <a:xfrm>
            <a:off x="5442885" y="2854509"/>
            <a:ext cx="147484" cy="147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BB026B6B-CABC-4C57-A838-82BA64F758E6}"/>
              </a:ext>
            </a:extLst>
          </p:cNvPr>
          <p:cNvSpPr/>
          <p:nvPr/>
        </p:nvSpPr>
        <p:spPr>
          <a:xfrm>
            <a:off x="9479758" y="2845636"/>
            <a:ext cx="147484" cy="147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3427AEF-5DAC-4B94-997D-1BCDA8607E5F}"/>
              </a:ext>
            </a:extLst>
          </p:cNvPr>
          <p:cNvSpPr txBox="1">
            <a:spLocks/>
          </p:cNvSpPr>
          <p:nvPr/>
        </p:nvSpPr>
        <p:spPr>
          <a:xfrm>
            <a:off x="6873974" y="1272750"/>
            <a:ext cx="501827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195"/>
              </a:spcBef>
            </a:pPr>
            <a:r>
              <a:rPr lang="es-CO" sz="4800" b="1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¿A QUIÉN ESTÁ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5AAE45EF-C129-4C83-8E2C-92618E3F6BB3}"/>
              </a:ext>
            </a:extLst>
          </p:cNvPr>
          <p:cNvSpPr txBox="1">
            <a:spLocks/>
          </p:cNvSpPr>
          <p:nvPr/>
        </p:nvSpPr>
        <p:spPr>
          <a:xfrm>
            <a:off x="7026374" y="1953738"/>
            <a:ext cx="501827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195"/>
              </a:spcBef>
            </a:pPr>
            <a:r>
              <a:rPr lang="es-CO" sz="48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DIRIGIDO?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0FD3215C-DABD-4978-B4B0-7116BA58CA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0369" y="2966192"/>
            <a:ext cx="2821857" cy="3031481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6F26427-C2F5-440F-B7B1-7C98606B6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667" y="3103469"/>
            <a:ext cx="2494710" cy="2723954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23B37E14-3BF0-4009-A276-DA28A24DD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42483" y="3693875"/>
            <a:ext cx="676275" cy="571500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C39EBEB9-BECA-4BEE-9CC4-1AC17C6682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63532" y="3559010"/>
            <a:ext cx="628650" cy="53340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0F47BEDF-24EC-487D-9BB5-7404A5C5B8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68529" y="3567581"/>
            <a:ext cx="561975" cy="571500"/>
          </a:xfrm>
          <a:prstGeom prst="rect">
            <a:avLst/>
          </a:prstGeom>
        </p:spPr>
      </p:pic>
      <p:sp>
        <p:nvSpPr>
          <p:cNvPr id="22" name="object 20">
            <a:extLst>
              <a:ext uri="{FF2B5EF4-FFF2-40B4-BE49-F238E27FC236}">
                <a16:creationId xmlns:a16="http://schemas.microsoft.com/office/drawing/2014/main" id="{6B1182EF-8A04-41DA-B05F-58364FE4CAB8}"/>
              </a:ext>
            </a:extLst>
          </p:cNvPr>
          <p:cNvSpPr txBox="1"/>
          <p:nvPr/>
        </p:nvSpPr>
        <p:spPr>
          <a:xfrm>
            <a:off x="4699512" y="4200431"/>
            <a:ext cx="2642578" cy="1174681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defPPr>
              <a:defRPr lang="es-ES_tradnl"/>
            </a:defPPr>
            <a:lvl1pPr marL="606243" algn="r">
              <a:spcBef>
                <a:spcPts val="520"/>
              </a:spcBef>
              <a:defRPr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s-CO"/>
              <a:t>Nuevas </a:t>
            </a:r>
            <a:r>
              <a:rPr lang="es-CO" sz="1600" b="0">
                <a:solidFill>
                  <a:schemeClr val="tx1">
                    <a:lumMod val="65000"/>
                    <a:lumOff val="35000"/>
                  </a:schemeClr>
                </a:solidFill>
              </a:rPr>
              <a:t>empresas creadas por jóvenes menores de </a:t>
            </a:r>
            <a:r>
              <a:rPr lang="es-CO" sz="1600">
                <a:solidFill>
                  <a:schemeClr val="tx1">
                    <a:lumMod val="65000"/>
                    <a:lumOff val="35000"/>
                  </a:schemeClr>
                </a:solidFill>
              </a:rPr>
              <a:t>28 años</a:t>
            </a:r>
            <a:endParaRPr lang="es-CO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id="{413F2E2D-E402-456C-85BB-BE70528EFFF0}"/>
              </a:ext>
            </a:extLst>
          </p:cNvPr>
          <p:cNvSpPr txBox="1"/>
          <p:nvPr/>
        </p:nvSpPr>
        <p:spPr>
          <a:xfrm>
            <a:off x="8665875" y="4139081"/>
            <a:ext cx="2805307" cy="1485022"/>
          </a:xfrm>
          <a:prstGeom prst="rect">
            <a:avLst/>
          </a:prstGeom>
        </p:spPr>
        <p:txBody>
          <a:bodyPr vert="horz" wrap="square" lIns="0" tIns="66040" rIns="0" bIns="0" rtlCol="0" anchor="t">
            <a:spAutoFit/>
          </a:bodyPr>
          <a:lstStyle>
            <a:defPPr>
              <a:defRPr lang="es-ES_tradnl"/>
            </a:defPPr>
            <a:lvl1pPr marL="606243" algn="r">
              <a:spcBef>
                <a:spcPts val="520"/>
              </a:spcBef>
              <a:defRPr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605790" algn="ctr"/>
            <a:r>
              <a:rPr lang="es-CO">
                <a:latin typeface="Tahoma"/>
                <a:ea typeface="Tahoma"/>
                <a:cs typeface="Tahoma"/>
              </a:rPr>
              <a:t>Empresas </a:t>
            </a:r>
            <a:endParaRPr lang="es-CO"/>
          </a:p>
          <a:p>
            <a:pPr marL="605790" algn="ctr"/>
            <a:r>
              <a:rPr lang="es-CO" sz="1600" b="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ea typeface="Tahoma"/>
                <a:cs typeface="Tahoma"/>
              </a:rPr>
              <a:t>ya existentes que quieran contribuir en la generación </a:t>
            </a:r>
            <a:r>
              <a:rPr lang="es-CO"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ea typeface="Tahoma"/>
                <a:cs typeface="Tahoma"/>
              </a:rPr>
              <a:t>de empleos</a:t>
            </a:r>
          </a:p>
        </p:txBody>
      </p:sp>
      <p:sp>
        <p:nvSpPr>
          <p:cNvPr id="25" name="object 12">
            <a:extLst>
              <a:ext uri="{FF2B5EF4-FFF2-40B4-BE49-F238E27FC236}">
                <a16:creationId xmlns:a16="http://schemas.microsoft.com/office/drawing/2014/main" id="{2D421F6D-C905-4509-9839-C537BA38469A}"/>
              </a:ext>
            </a:extLst>
          </p:cNvPr>
          <p:cNvSpPr txBox="1"/>
          <p:nvPr/>
        </p:nvSpPr>
        <p:spPr>
          <a:xfrm>
            <a:off x="725211" y="4444219"/>
            <a:ext cx="2494710" cy="436017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defPPr>
              <a:defRPr lang="es-ES_tradnl"/>
            </a:defPPr>
            <a:lvl1pPr marL="606243" algn="r">
              <a:spcBef>
                <a:spcPts val="520"/>
              </a:spcBef>
              <a:defRPr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s-CO"/>
              <a:t>Nuevas</a:t>
            </a: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08F72EC3-0B9C-4BC1-9527-826E0C6BD7BE}"/>
              </a:ext>
            </a:extLst>
          </p:cNvPr>
          <p:cNvSpPr txBox="1"/>
          <p:nvPr/>
        </p:nvSpPr>
        <p:spPr>
          <a:xfrm>
            <a:off x="739915" y="4754089"/>
            <a:ext cx="2494710" cy="312906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defPPr>
              <a:defRPr lang="es-ES_tradnl"/>
            </a:defPPr>
            <a:lvl1pPr marL="606243" algn="r">
              <a:spcBef>
                <a:spcPts val="520"/>
              </a:spcBef>
              <a:defRPr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s-CO" sz="1600" b="0">
                <a:solidFill>
                  <a:schemeClr val="tx1">
                    <a:lumMod val="65000"/>
                    <a:lumOff val="35000"/>
                  </a:schemeClr>
                </a:solidFill>
              </a:rPr>
              <a:t>empresas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653E150B-57E6-4F79-85E6-13A70EB03C5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3" y="6195805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15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3BFA989-31D5-4E83-B2AA-D3FF0E096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 </a:t>
            </a:r>
            <a:fld id="{3560A539-60BC-564F-B886-79E017DCAD47}" type="slidenum">
              <a:rPr lang="es-ES_tradn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22</a:t>
            </a:fld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78BE81-BAF0-4045-B75E-F7BFCB83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9"/>
            <a:ext cx="11881128" cy="684582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26A3506-1B42-4768-B211-AD709DF4D5AB}"/>
              </a:ext>
            </a:extLst>
          </p:cNvPr>
          <p:cNvSpPr txBox="1"/>
          <p:nvPr/>
        </p:nvSpPr>
        <p:spPr>
          <a:xfrm>
            <a:off x="5642165" y="621136"/>
            <a:ext cx="7008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tipo de actividades</a:t>
            </a:r>
          </a:p>
          <a:p>
            <a:r>
              <a:rPr lang="es-CO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deben realizar las empresas</a:t>
            </a:r>
          </a:p>
          <a:p>
            <a:r>
              <a:rPr lang="es-CO" sz="3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acogerse al beneficio?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0580F63-118F-4CB0-9C44-3CFE4E068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5148" y="2754866"/>
            <a:ext cx="866195" cy="775017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A749F48-A4C2-4F76-B7B8-A24771394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6245" y="3744281"/>
            <a:ext cx="866195" cy="77501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B0DBB59-7886-4BFF-B718-BAEE76913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8921" y="4733696"/>
            <a:ext cx="883519" cy="775017"/>
          </a:xfrm>
          <a:prstGeom prst="rect">
            <a:avLst/>
          </a:prstGeom>
        </p:spPr>
      </p:pic>
      <p:sp>
        <p:nvSpPr>
          <p:cNvPr id="9" name="object 16">
            <a:extLst>
              <a:ext uri="{FF2B5EF4-FFF2-40B4-BE49-F238E27FC236}">
                <a16:creationId xmlns:a16="http://schemas.microsoft.com/office/drawing/2014/main" id="{E63FA7DA-7C68-4068-83E5-0430BA59842F}"/>
              </a:ext>
            </a:extLst>
          </p:cNvPr>
          <p:cNvSpPr txBox="1">
            <a:spLocks/>
          </p:cNvSpPr>
          <p:nvPr/>
        </p:nvSpPr>
        <p:spPr>
          <a:xfrm>
            <a:off x="8424365" y="2911806"/>
            <a:ext cx="2642577" cy="351485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67">
              <a:lnSpc>
                <a:spcPts val="2940"/>
              </a:lnSpc>
              <a:spcBef>
                <a:spcPts val="73"/>
              </a:spcBef>
            </a:pPr>
            <a:r>
              <a:rPr lang="es-CO" sz="2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</a:t>
            </a: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E522F237-A98B-433C-B2AA-48C2FFFA5273}"/>
              </a:ext>
            </a:extLst>
          </p:cNvPr>
          <p:cNvSpPr txBox="1">
            <a:spLocks/>
          </p:cNvSpPr>
          <p:nvPr/>
        </p:nvSpPr>
        <p:spPr>
          <a:xfrm>
            <a:off x="8424366" y="3899913"/>
            <a:ext cx="2642577" cy="351485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67">
              <a:lnSpc>
                <a:spcPts val="2940"/>
              </a:lnSpc>
              <a:spcBef>
                <a:spcPts val="73"/>
              </a:spcBef>
            </a:pPr>
            <a:r>
              <a:rPr lang="es-CO" sz="2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Comercial</a:t>
            </a:r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EE9C0377-EEC6-4ED5-A8E5-630F02B14697}"/>
              </a:ext>
            </a:extLst>
          </p:cNvPr>
          <p:cNvSpPr txBox="1">
            <a:spLocks/>
          </p:cNvSpPr>
          <p:nvPr/>
        </p:nvSpPr>
        <p:spPr>
          <a:xfrm>
            <a:off x="8424365" y="5013993"/>
            <a:ext cx="2642577" cy="351485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67">
              <a:lnSpc>
                <a:spcPts val="2940"/>
              </a:lnSpc>
              <a:spcBef>
                <a:spcPts val="73"/>
              </a:spcBef>
            </a:pPr>
            <a:r>
              <a:rPr lang="es-CO" sz="2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FFA2038-D25E-4F18-A107-26B720609A15}"/>
              </a:ext>
            </a:extLst>
          </p:cNvPr>
          <p:cNvSpPr/>
          <p:nvPr/>
        </p:nvSpPr>
        <p:spPr>
          <a:xfrm>
            <a:off x="6184289" y="6077565"/>
            <a:ext cx="50561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ALCALDÍA MUNICIPAL DE GACHANCIPÁ. Secretaría de Hacienda/Acuerdo municipal 025-2020/Vigencia 2021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id="{AB648BD9-E401-4F6C-B796-C878ECCF8679}"/>
              </a:ext>
            </a:extLst>
          </p:cNvPr>
          <p:cNvSpPr txBox="1">
            <a:spLocks/>
          </p:cNvSpPr>
          <p:nvPr/>
        </p:nvSpPr>
        <p:spPr>
          <a:xfrm>
            <a:off x="9383110" y="64416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100" kern="1200">
                <a:solidFill>
                  <a:schemeClr val="accent5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 </a:t>
            </a:r>
            <a:fld id="{3560A539-60BC-564F-B886-79E017DCAD47}" type="slidenum">
              <a:rPr lang="es-ES_tradn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22</a:t>
            </a:fld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FF1C394-3C18-48B4-8941-13869750E09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37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67581" cy="6858000"/>
            <a:chOff x="-1968436" y="0"/>
            <a:chExt cx="15135161" cy="13716000"/>
          </a:xfrm>
        </p:grpSpPr>
        <p:sp>
          <p:nvSpPr>
            <p:cNvPr id="3" name="object 3"/>
            <p:cNvSpPr/>
            <p:nvPr/>
          </p:nvSpPr>
          <p:spPr>
            <a:xfrm>
              <a:off x="-1968436" y="0"/>
              <a:ext cx="10579639" cy="13716000"/>
            </a:xfrm>
            <a:custGeom>
              <a:avLst/>
              <a:gdLst/>
              <a:ahLst/>
              <a:cxnLst/>
              <a:rect l="l" t="t" r="r" b="b"/>
              <a:pathLst>
                <a:path w="8585200" h="13716000">
                  <a:moveTo>
                    <a:pt x="0" y="13716000"/>
                  </a:moveTo>
                  <a:lnTo>
                    <a:pt x="8585200" y="13716000"/>
                  </a:lnTo>
                  <a:lnTo>
                    <a:pt x="8585200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4" name="object 4"/>
            <p:cNvSpPr/>
            <p:nvPr/>
          </p:nvSpPr>
          <p:spPr>
            <a:xfrm>
              <a:off x="8585200" y="0"/>
              <a:ext cx="4581525" cy="13716000"/>
            </a:xfrm>
            <a:custGeom>
              <a:avLst/>
              <a:gdLst/>
              <a:ahLst/>
              <a:cxnLst/>
              <a:rect l="l" t="t" r="r" b="b"/>
              <a:pathLst>
                <a:path w="4581525" h="13716000">
                  <a:moveTo>
                    <a:pt x="458108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4581080" y="13716000"/>
                  </a:lnTo>
                  <a:lnTo>
                    <a:pt x="4581080" y="0"/>
                  </a:lnTo>
                  <a:close/>
                </a:path>
              </a:pathLst>
            </a:custGeom>
            <a:solidFill>
              <a:srgbClr val="464853"/>
            </a:solidFill>
          </p:spPr>
          <p:txBody>
            <a:bodyPr wrap="square" lIns="0" tIns="0" rIns="0" bIns="0" rtlCol="0"/>
            <a:lstStyle/>
            <a:p>
              <a:endParaRPr sz="900"/>
            </a:p>
          </p:txBody>
        </p:sp>
      </p:grpSp>
      <p:sp>
        <p:nvSpPr>
          <p:cNvPr id="5" name="object 5"/>
          <p:cNvSpPr txBox="1"/>
          <p:nvPr/>
        </p:nvSpPr>
        <p:spPr>
          <a:xfrm rot="16200000">
            <a:off x="3003770" y="3002060"/>
            <a:ext cx="3864960" cy="67518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350">
              <a:spcBef>
                <a:spcPts val="45"/>
              </a:spcBef>
            </a:pPr>
            <a:r>
              <a:rPr lang="es-CO" sz="4350" b="1" spc="-638">
                <a:solidFill>
                  <a:srgbClr val="3C445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E N E F I C I O S </a:t>
            </a:r>
            <a:endParaRPr lang="es-CO" sz="4350">
              <a:solidFill>
                <a:srgbClr val="3C445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92943" y="708558"/>
            <a:ext cx="380047" cy="393382"/>
          </a:xfrm>
          <a:custGeom>
            <a:avLst/>
            <a:gdLst/>
            <a:ahLst/>
            <a:cxnLst/>
            <a:rect l="l" t="t" r="r" b="b"/>
            <a:pathLst>
              <a:path w="760095" h="786764">
                <a:moveTo>
                  <a:pt x="178587" y="488048"/>
                </a:moveTo>
                <a:lnTo>
                  <a:pt x="178054" y="476554"/>
                </a:lnTo>
                <a:lnTo>
                  <a:pt x="175463" y="470128"/>
                </a:lnTo>
                <a:lnTo>
                  <a:pt x="169468" y="467347"/>
                </a:lnTo>
                <a:lnTo>
                  <a:pt x="158686" y="466712"/>
                </a:lnTo>
                <a:lnTo>
                  <a:pt x="146253" y="467207"/>
                </a:lnTo>
                <a:lnTo>
                  <a:pt x="139585" y="470001"/>
                </a:lnTo>
                <a:lnTo>
                  <a:pt x="136893" y="476973"/>
                </a:lnTo>
                <a:lnTo>
                  <a:pt x="136410" y="489978"/>
                </a:lnTo>
                <a:lnTo>
                  <a:pt x="137058" y="500100"/>
                </a:lnTo>
                <a:lnTo>
                  <a:pt x="139852" y="505828"/>
                </a:lnTo>
                <a:lnTo>
                  <a:pt x="146100" y="508393"/>
                </a:lnTo>
                <a:lnTo>
                  <a:pt x="157137" y="508990"/>
                </a:lnTo>
                <a:lnTo>
                  <a:pt x="168998" y="508520"/>
                </a:lnTo>
                <a:lnTo>
                  <a:pt x="175425" y="505955"/>
                </a:lnTo>
                <a:lnTo>
                  <a:pt x="178066" y="499668"/>
                </a:lnTo>
                <a:lnTo>
                  <a:pt x="178587" y="488048"/>
                </a:lnTo>
                <a:close/>
              </a:path>
              <a:path w="760095" h="786764">
                <a:moveTo>
                  <a:pt x="178752" y="599071"/>
                </a:moveTo>
                <a:lnTo>
                  <a:pt x="178181" y="587451"/>
                </a:lnTo>
                <a:lnTo>
                  <a:pt x="175399" y="580872"/>
                </a:lnTo>
                <a:lnTo>
                  <a:pt x="169087" y="577926"/>
                </a:lnTo>
                <a:lnTo>
                  <a:pt x="157924" y="577227"/>
                </a:lnTo>
                <a:lnTo>
                  <a:pt x="146418" y="577824"/>
                </a:lnTo>
                <a:lnTo>
                  <a:pt x="139928" y="580618"/>
                </a:lnTo>
                <a:lnTo>
                  <a:pt x="137045" y="586968"/>
                </a:lnTo>
                <a:lnTo>
                  <a:pt x="136359" y="598246"/>
                </a:lnTo>
                <a:lnTo>
                  <a:pt x="136944" y="609942"/>
                </a:lnTo>
                <a:lnTo>
                  <a:pt x="139700" y="616546"/>
                </a:lnTo>
                <a:lnTo>
                  <a:pt x="145973" y="619480"/>
                </a:lnTo>
                <a:lnTo>
                  <a:pt x="157124" y="620153"/>
                </a:lnTo>
                <a:lnTo>
                  <a:pt x="168643" y="619556"/>
                </a:lnTo>
                <a:lnTo>
                  <a:pt x="175145" y="616762"/>
                </a:lnTo>
                <a:lnTo>
                  <a:pt x="178041" y="610400"/>
                </a:lnTo>
                <a:lnTo>
                  <a:pt x="178752" y="599071"/>
                </a:lnTo>
                <a:close/>
              </a:path>
              <a:path w="760095" h="786764">
                <a:moveTo>
                  <a:pt x="179730" y="373138"/>
                </a:moveTo>
                <a:lnTo>
                  <a:pt x="178396" y="364159"/>
                </a:lnTo>
                <a:lnTo>
                  <a:pt x="174294" y="358914"/>
                </a:lnTo>
                <a:lnTo>
                  <a:pt x="167805" y="356514"/>
                </a:lnTo>
                <a:lnTo>
                  <a:pt x="159385" y="356044"/>
                </a:lnTo>
                <a:lnTo>
                  <a:pt x="147053" y="356781"/>
                </a:lnTo>
                <a:lnTo>
                  <a:pt x="140208" y="359384"/>
                </a:lnTo>
                <a:lnTo>
                  <a:pt x="137248" y="365353"/>
                </a:lnTo>
                <a:lnTo>
                  <a:pt x="136601" y="376237"/>
                </a:lnTo>
                <a:lnTo>
                  <a:pt x="137121" y="388188"/>
                </a:lnTo>
                <a:lnTo>
                  <a:pt x="139458" y="395008"/>
                </a:lnTo>
                <a:lnTo>
                  <a:pt x="144665" y="398106"/>
                </a:lnTo>
                <a:lnTo>
                  <a:pt x="153797" y="398868"/>
                </a:lnTo>
                <a:lnTo>
                  <a:pt x="167259" y="398030"/>
                </a:lnTo>
                <a:lnTo>
                  <a:pt x="175018" y="394436"/>
                </a:lnTo>
                <a:lnTo>
                  <a:pt x="178650" y="386613"/>
                </a:lnTo>
                <a:lnTo>
                  <a:pt x="179730" y="373138"/>
                </a:lnTo>
                <a:close/>
              </a:path>
              <a:path w="760095" h="786764">
                <a:moveTo>
                  <a:pt x="327279" y="598906"/>
                </a:moveTo>
                <a:lnTo>
                  <a:pt x="326593" y="587489"/>
                </a:lnTo>
                <a:lnTo>
                  <a:pt x="323659" y="580898"/>
                </a:lnTo>
                <a:lnTo>
                  <a:pt x="317258" y="577888"/>
                </a:lnTo>
                <a:lnTo>
                  <a:pt x="306133" y="577176"/>
                </a:lnTo>
                <a:lnTo>
                  <a:pt x="294868" y="577951"/>
                </a:lnTo>
                <a:lnTo>
                  <a:pt x="288302" y="580986"/>
                </a:lnTo>
                <a:lnTo>
                  <a:pt x="285242" y="587476"/>
                </a:lnTo>
                <a:lnTo>
                  <a:pt x="284467" y="598614"/>
                </a:lnTo>
                <a:lnTo>
                  <a:pt x="285191" y="609854"/>
                </a:lnTo>
                <a:lnTo>
                  <a:pt x="288188" y="616381"/>
                </a:lnTo>
                <a:lnTo>
                  <a:pt x="294678" y="619429"/>
                </a:lnTo>
                <a:lnTo>
                  <a:pt x="305854" y="620204"/>
                </a:lnTo>
                <a:lnTo>
                  <a:pt x="317119" y="619544"/>
                </a:lnTo>
                <a:lnTo>
                  <a:pt x="323596" y="616623"/>
                </a:lnTo>
                <a:lnTo>
                  <a:pt x="326555" y="610171"/>
                </a:lnTo>
                <a:lnTo>
                  <a:pt x="327279" y="598906"/>
                </a:lnTo>
                <a:close/>
              </a:path>
              <a:path w="760095" h="786764">
                <a:moveTo>
                  <a:pt x="327291" y="488772"/>
                </a:moveTo>
                <a:lnTo>
                  <a:pt x="326720" y="476707"/>
                </a:lnTo>
                <a:lnTo>
                  <a:pt x="323900" y="470065"/>
                </a:lnTo>
                <a:lnTo>
                  <a:pt x="317220" y="467258"/>
                </a:lnTo>
                <a:lnTo>
                  <a:pt x="305104" y="466686"/>
                </a:lnTo>
                <a:lnTo>
                  <a:pt x="294246" y="467385"/>
                </a:lnTo>
                <a:lnTo>
                  <a:pt x="287997" y="470255"/>
                </a:lnTo>
                <a:lnTo>
                  <a:pt x="285115" y="476554"/>
                </a:lnTo>
                <a:lnTo>
                  <a:pt x="284378" y="487527"/>
                </a:lnTo>
                <a:lnTo>
                  <a:pt x="285038" y="498919"/>
                </a:lnTo>
                <a:lnTo>
                  <a:pt x="287985" y="505460"/>
                </a:lnTo>
                <a:lnTo>
                  <a:pt x="294551" y="508457"/>
                </a:lnTo>
                <a:lnTo>
                  <a:pt x="306019" y="509206"/>
                </a:lnTo>
                <a:lnTo>
                  <a:pt x="317157" y="508571"/>
                </a:lnTo>
                <a:lnTo>
                  <a:pt x="323608" y="505739"/>
                </a:lnTo>
                <a:lnTo>
                  <a:pt x="326567" y="499529"/>
                </a:lnTo>
                <a:lnTo>
                  <a:pt x="327291" y="488772"/>
                </a:lnTo>
                <a:close/>
              </a:path>
              <a:path w="760095" h="786764">
                <a:moveTo>
                  <a:pt x="328028" y="373392"/>
                </a:moveTo>
                <a:lnTo>
                  <a:pt x="327075" y="364756"/>
                </a:lnTo>
                <a:lnTo>
                  <a:pt x="323748" y="359422"/>
                </a:lnTo>
                <a:lnTo>
                  <a:pt x="317233" y="356692"/>
                </a:lnTo>
                <a:lnTo>
                  <a:pt x="306666" y="355892"/>
                </a:lnTo>
                <a:lnTo>
                  <a:pt x="295236" y="356641"/>
                </a:lnTo>
                <a:lnTo>
                  <a:pt x="288251" y="359562"/>
                </a:lnTo>
                <a:lnTo>
                  <a:pt x="284772" y="365417"/>
                </a:lnTo>
                <a:lnTo>
                  <a:pt x="283870" y="374992"/>
                </a:lnTo>
                <a:lnTo>
                  <a:pt x="284810" y="387057"/>
                </a:lnTo>
                <a:lnTo>
                  <a:pt x="288023" y="394360"/>
                </a:lnTo>
                <a:lnTo>
                  <a:pt x="294513" y="397979"/>
                </a:lnTo>
                <a:lnTo>
                  <a:pt x="305244" y="399021"/>
                </a:lnTo>
                <a:lnTo>
                  <a:pt x="316776" y="398068"/>
                </a:lnTo>
                <a:lnTo>
                  <a:pt x="323748" y="394233"/>
                </a:lnTo>
                <a:lnTo>
                  <a:pt x="327164" y="386384"/>
                </a:lnTo>
                <a:lnTo>
                  <a:pt x="328028" y="373392"/>
                </a:lnTo>
                <a:close/>
              </a:path>
              <a:path w="760095" h="786764">
                <a:moveTo>
                  <a:pt x="475246" y="487235"/>
                </a:moveTo>
                <a:lnTo>
                  <a:pt x="474611" y="476059"/>
                </a:lnTo>
                <a:lnTo>
                  <a:pt x="471754" y="469887"/>
                </a:lnTo>
                <a:lnTo>
                  <a:pt x="465086" y="467271"/>
                </a:lnTo>
                <a:lnTo>
                  <a:pt x="453047" y="466750"/>
                </a:lnTo>
                <a:lnTo>
                  <a:pt x="442328" y="467461"/>
                </a:lnTo>
                <a:lnTo>
                  <a:pt x="436194" y="470382"/>
                </a:lnTo>
                <a:lnTo>
                  <a:pt x="433438" y="476783"/>
                </a:lnTo>
                <a:lnTo>
                  <a:pt x="432816" y="487984"/>
                </a:lnTo>
                <a:lnTo>
                  <a:pt x="433438" y="499478"/>
                </a:lnTo>
                <a:lnTo>
                  <a:pt x="436245" y="505828"/>
                </a:lnTo>
                <a:lnTo>
                  <a:pt x="442734" y="508533"/>
                </a:lnTo>
                <a:lnTo>
                  <a:pt x="454431" y="509028"/>
                </a:lnTo>
                <a:lnTo>
                  <a:pt x="465797" y="508381"/>
                </a:lnTo>
                <a:lnTo>
                  <a:pt x="472071" y="505561"/>
                </a:lnTo>
                <a:lnTo>
                  <a:pt x="474726" y="499033"/>
                </a:lnTo>
                <a:lnTo>
                  <a:pt x="475246" y="487235"/>
                </a:lnTo>
                <a:close/>
              </a:path>
              <a:path w="760095" h="786764">
                <a:moveTo>
                  <a:pt x="475284" y="599414"/>
                </a:moveTo>
                <a:lnTo>
                  <a:pt x="474726" y="587540"/>
                </a:lnTo>
                <a:lnTo>
                  <a:pt x="472059" y="580885"/>
                </a:lnTo>
                <a:lnTo>
                  <a:pt x="465899" y="577951"/>
                </a:lnTo>
                <a:lnTo>
                  <a:pt x="454901" y="577265"/>
                </a:lnTo>
                <a:lnTo>
                  <a:pt x="443331" y="577837"/>
                </a:lnTo>
                <a:lnTo>
                  <a:pt x="436676" y="580453"/>
                </a:lnTo>
                <a:lnTo>
                  <a:pt x="433603" y="586282"/>
                </a:lnTo>
                <a:lnTo>
                  <a:pt x="432790" y="596480"/>
                </a:lnTo>
                <a:lnTo>
                  <a:pt x="433336" y="608939"/>
                </a:lnTo>
                <a:lnTo>
                  <a:pt x="436143" y="616089"/>
                </a:lnTo>
                <a:lnTo>
                  <a:pt x="442429" y="619353"/>
                </a:lnTo>
                <a:lnTo>
                  <a:pt x="453466" y="620153"/>
                </a:lnTo>
                <a:lnTo>
                  <a:pt x="465213" y="619607"/>
                </a:lnTo>
                <a:lnTo>
                  <a:pt x="471779" y="616902"/>
                </a:lnTo>
                <a:lnTo>
                  <a:pt x="474637" y="610641"/>
                </a:lnTo>
                <a:lnTo>
                  <a:pt x="475284" y="599414"/>
                </a:lnTo>
                <a:close/>
              </a:path>
              <a:path w="760095" h="786764">
                <a:moveTo>
                  <a:pt x="476021" y="373824"/>
                </a:moveTo>
                <a:lnTo>
                  <a:pt x="475157" y="364667"/>
                </a:lnTo>
                <a:lnTo>
                  <a:pt x="471792" y="359130"/>
                </a:lnTo>
                <a:lnTo>
                  <a:pt x="464947" y="356425"/>
                </a:lnTo>
                <a:lnTo>
                  <a:pt x="453631" y="355752"/>
                </a:lnTo>
                <a:lnTo>
                  <a:pt x="443001" y="356590"/>
                </a:lnTo>
                <a:lnTo>
                  <a:pt x="436308" y="359384"/>
                </a:lnTo>
                <a:lnTo>
                  <a:pt x="432803" y="364693"/>
                </a:lnTo>
                <a:lnTo>
                  <a:pt x="431774" y="373113"/>
                </a:lnTo>
                <a:lnTo>
                  <a:pt x="432650" y="386549"/>
                </a:lnTo>
                <a:lnTo>
                  <a:pt x="436333" y="394449"/>
                </a:lnTo>
                <a:lnTo>
                  <a:pt x="444169" y="398157"/>
                </a:lnTo>
                <a:lnTo>
                  <a:pt x="457504" y="399021"/>
                </a:lnTo>
                <a:lnTo>
                  <a:pt x="466661" y="397891"/>
                </a:lnTo>
                <a:lnTo>
                  <a:pt x="472300" y="394004"/>
                </a:lnTo>
                <a:lnTo>
                  <a:pt x="475170" y="386321"/>
                </a:lnTo>
                <a:lnTo>
                  <a:pt x="476021" y="373824"/>
                </a:lnTo>
                <a:close/>
              </a:path>
              <a:path w="760095" h="786764">
                <a:moveTo>
                  <a:pt x="623874" y="486625"/>
                </a:moveTo>
                <a:lnTo>
                  <a:pt x="623100" y="476173"/>
                </a:lnTo>
                <a:lnTo>
                  <a:pt x="620064" y="470115"/>
                </a:lnTo>
                <a:lnTo>
                  <a:pt x="613549" y="467321"/>
                </a:lnTo>
                <a:lnTo>
                  <a:pt x="602310" y="466648"/>
                </a:lnTo>
                <a:lnTo>
                  <a:pt x="590778" y="467245"/>
                </a:lnTo>
                <a:lnTo>
                  <a:pt x="584415" y="470039"/>
                </a:lnTo>
                <a:lnTo>
                  <a:pt x="581710" y="476567"/>
                </a:lnTo>
                <a:lnTo>
                  <a:pt x="581164" y="488378"/>
                </a:lnTo>
                <a:lnTo>
                  <a:pt x="581812" y="499376"/>
                </a:lnTo>
                <a:lnTo>
                  <a:pt x="584619" y="505612"/>
                </a:lnTo>
                <a:lnTo>
                  <a:pt x="590854" y="508406"/>
                </a:lnTo>
                <a:lnTo>
                  <a:pt x="601853" y="509041"/>
                </a:lnTo>
                <a:lnTo>
                  <a:pt x="613752" y="508381"/>
                </a:lnTo>
                <a:lnTo>
                  <a:pt x="620395" y="505434"/>
                </a:lnTo>
                <a:lnTo>
                  <a:pt x="623277" y="498678"/>
                </a:lnTo>
                <a:lnTo>
                  <a:pt x="623874" y="486625"/>
                </a:lnTo>
                <a:close/>
              </a:path>
              <a:path w="760095" h="786764">
                <a:moveTo>
                  <a:pt x="623963" y="598627"/>
                </a:moveTo>
                <a:lnTo>
                  <a:pt x="623112" y="587476"/>
                </a:lnTo>
                <a:lnTo>
                  <a:pt x="619963" y="580936"/>
                </a:lnTo>
                <a:lnTo>
                  <a:pt x="613384" y="577875"/>
                </a:lnTo>
                <a:lnTo>
                  <a:pt x="602246" y="577164"/>
                </a:lnTo>
                <a:lnTo>
                  <a:pt x="591032" y="577900"/>
                </a:lnTo>
                <a:lnTo>
                  <a:pt x="584644" y="580859"/>
                </a:lnTo>
                <a:lnTo>
                  <a:pt x="581787" y="587362"/>
                </a:lnTo>
                <a:lnTo>
                  <a:pt x="581139" y="598754"/>
                </a:lnTo>
                <a:lnTo>
                  <a:pt x="581812" y="610158"/>
                </a:lnTo>
                <a:lnTo>
                  <a:pt x="584682" y="616610"/>
                </a:lnTo>
                <a:lnTo>
                  <a:pt x="591121" y="619493"/>
                </a:lnTo>
                <a:lnTo>
                  <a:pt x="602475" y="620153"/>
                </a:lnTo>
                <a:lnTo>
                  <a:pt x="613689" y="619391"/>
                </a:lnTo>
                <a:lnTo>
                  <a:pt x="620229" y="616318"/>
                </a:lnTo>
                <a:lnTo>
                  <a:pt x="623265" y="609790"/>
                </a:lnTo>
                <a:lnTo>
                  <a:pt x="623963" y="598627"/>
                </a:lnTo>
                <a:close/>
              </a:path>
              <a:path w="760095" h="786764">
                <a:moveTo>
                  <a:pt x="624649" y="375221"/>
                </a:moveTo>
                <a:lnTo>
                  <a:pt x="623900" y="365734"/>
                </a:lnTo>
                <a:lnTo>
                  <a:pt x="620687" y="359841"/>
                </a:lnTo>
                <a:lnTo>
                  <a:pt x="614210" y="356781"/>
                </a:lnTo>
                <a:lnTo>
                  <a:pt x="603669" y="355803"/>
                </a:lnTo>
                <a:lnTo>
                  <a:pt x="592099" y="356425"/>
                </a:lnTo>
                <a:lnTo>
                  <a:pt x="585025" y="359232"/>
                </a:lnTo>
                <a:lnTo>
                  <a:pt x="581469" y="364985"/>
                </a:lnTo>
                <a:lnTo>
                  <a:pt x="580478" y="374484"/>
                </a:lnTo>
                <a:lnTo>
                  <a:pt x="581304" y="386905"/>
                </a:lnTo>
                <a:lnTo>
                  <a:pt x="584555" y="394347"/>
                </a:lnTo>
                <a:lnTo>
                  <a:pt x="591337" y="398005"/>
                </a:lnTo>
                <a:lnTo>
                  <a:pt x="602703" y="399059"/>
                </a:lnTo>
                <a:lnTo>
                  <a:pt x="613257" y="398081"/>
                </a:lnTo>
                <a:lnTo>
                  <a:pt x="619937" y="394335"/>
                </a:lnTo>
                <a:lnTo>
                  <a:pt x="623481" y="386994"/>
                </a:lnTo>
                <a:lnTo>
                  <a:pt x="624649" y="375221"/>
                </a:lnTo>
                <a:close/>
              </a:path>
              <a:path w="760095" h="786764">
                <a:moveTo>
                  <a:pt x="682358" y="44932"/>
                </a:moveTo>
                <a:lnTo>
                  <a:pt x="672185" y="44919"/>
                </a:lnTo>
                <a:lnTo>
                  <a:pt x="623989" y="44932"/>
                </a:lnTo>
                <a:lnTo>
                  <a:pt x="682358" y="44932"/>
                </a:lnTo>
                <a:close/>
              </a:path>
              <a:path w="760095" h="786764">
                <a:moveTo>
                  <a:pt x="759510" y="656158"/>
                </a:moveTo>
                <a:lnTo>
                  <a:pt x="759294" y="604342"/>
                </a:lnTo>
                <a:lnTo>
                  <a:pt x="759155" y="560565"/>
                </a:lnTo>
                <a:lnTo>
                  <a:pt x="759040" y="502958"/>
                </a:lnTo>
                <a:lnTo>
                  <a:pt x="759028" y="273989"/>
                </a:lnTo>
                <a:lnTo>
                  <a:pt x="759091" y="243293"/>
                </a:lnTo>
                <a:lnTo>
                  <a:pt x="759167" y="115379"/>
                </a:lnTo>
                <a:lnTo>
                  <a:pt x="754037" y="86550"/>
                </a:lnTo>
                <a:lnTo>
                  <a:pt x="746201" y="74498"/>
                </a:lnTo>
                <a:lnTo>
                  <a:pt x="739609" y="64350"/>
                </a:lnTo>
                <a:lnTo>
                  <a:pt x="730389" y="58458"/>
                </a:lnTo>
                <a:lnTo>
                  <a:pt x="730389" y="285521"/>
                </a:lnTo>
                <a:lnTo>
                  <a:pt x="730034" y="344220"/>
                </a:lnTo>
                <a:lnTo>
                  <a:pt x="729843" y="372516"/>
                </a:lnTo>
                <a:lnTo>
                  <a:pt x="729703" y="397141"/>
                </a:lnTo>
                <a:lnTo>
                  <a:pt x="729627" y="502958"/>
                </a:lnTo>
                <a:lnTo>
                  <a:pt x="729907" y="560565"/>
                </a:lnTo>
                <a:lnTo>
                  <a:pt x="730161" y="608368"/>
                </a:lnTo>
                <a:lnTo>
                  <a:pt x="730364" y="654469"/>
                </a:lnTo>
                <a:lnTo>
                  <a:pt x="727532" y="676109"/>
                </a:lnTo>
                <a:lnTo>
                  <a:pt x="718693" y="691210"/>
                </a:lnTo>
                <a:lnTo>
                  <a:pt x="703732" y="699998"/>
                </a:lnTo>
                <a:lnTo>
                  <a:pt x="703732" y="732167"/>
                </a:lnTo>
                <a:lnTo>
                  <a:pt x="672858" y="756805"/>
                </a:lnTo>
                <a:lnTo>
                  <a:pt x="662152" y="756793"/>
                </a:lnTo>
                <a:lnTo>
                  <a:pt x="96469" y="756831"/>
                </a:lnTo>
                <a:lnTo>
                  <a:pt x="81749" y="755700"/>
                </a:lnTo>
                <a:lnTo>
                  <a:pt x="71069" y="751738"/>
                </a:lnTo>
                <a:lnTo>
                  <a:pt x="63195" y="744169"/>
                </a:lnTo>
                <a:lnTo>
                  <a:pt x="56857" y="732167"/>
                </a:lnTo>
                <a:lnTo>
                  <a:pt x="703732" y="732167"/>
                </a:lnTo>
                <a:lnTo>
                  <a:pt x="703732" y="699998"/>
                </a:lnTo>
                <a:lnTo>
                  <a:pt x="703605" y="700062"/>
                </a:lnTo>
                <a:lnTo>
                  <a:pt x="681977" y="702945"/>
                </a:lnTo>
                <a:lnTo>
                  <a:pt x="78689" y="702932"/>
                </a:lnTo>
                <a:lnTo>
                  <a:pt x="56819" y="700163"/>
                </a:lnTo>
                <a:lnTo>
                  <a:pt x="41808" y="691527"/>
                </a:lnTo>
                <a:lnTo>
                  <a:pt x="33159" y="676554"/>
                </a:lnTo>
                <a:lnTo>
                  <a:pt x="30391" y="654786"/>
                </a:lnTo>
                <a:lnTo>
                  <a:pt x="30403" y="273989"/>
                </a:lnTo>
                <a:lnTo>
                  <a:pt x="729526" y="273989"/>
                </a:lnTo>
                <a:lnTo>
                  <a:pt x="729843" y="279946"/>
                </a:lnTo>
                <a:lnTo>
                  <a:pt x="730389" y="285521"/>
                </a:lnTo>
                <a:lnTo>
                  <a:pt x="730389" y="58458"/>
                </a:lnTo>
                <a:lnTo>
                  <a:pt x="729195" y="57696"/>
                </a:lnTo>
                <a:lnTo>
                  <a:pt x="729195" y="190944"/>
                </a:lnTo>
                <a:lnTo>
                  <a:pt x="728967" y="243293"/>
                </a:lnTo>
                <a:lnTo>
                  <a:pt x="30454" y="243293"/>
                </a:lnTo>
                <a:lnTo>
                  <a:pt x="30505" y="113017"/>
                </a:lnTo>
                <a:lnTo>
                  <a:pt x="53467" y="77584"/>
                </a:lnTo>
                <a:lnTo>
                  <a:pt x="131851" y="74510"/>
                </a:lnTo>
                <a:lnTo>
                  <a:pt x="138887" y="74510"/>
                </a:lnTo>
                <a:lnTo>
                  <a:pt x="138925" y="102781"/>
                </a:lnTo>
                <a:lnTo>
                  <a:pt x="139039" y="103708"/>
                </a:lnTo>
                <a:lnTo>
                  <a:pt x="142709" y="121069"/>
                </a:lnTo>
                <a:lnTo>
                  <a:pt x="152019" y="134975"/>
                </a:lnTo>
                <a:lnTo>
                  <a:pt x="165785" y="143929"/>
                </a:lnTo>
                <a:lnTo>
                  <a:pt x="182943" y="146900"/>
                </a:lnTo>
                <a:lnTo>
                  <a:pt x="199517" y="143357"/>
                </a:lnTo>
                <a:lnTo>
                  <a:pt x="224663" y="103149"/>
                </a:lnTo>
                <a:lnTo>
                  <a:pt x="224739" y="75361"/>
                </a:lnTo>
                <a:lnTo>
                  <a:pt x="534847" y="75361"/>
                </a:lnTo>
                <a:lnTo>
                  <a:pt x="538505" y="120599"/>
                </a:lnTo>
                <a:lnTo>
                  <a:pt x="577418" y="146926"/>
                </a:lnTo>
                <a:lnTo>
                  <a:pt x="594106" y="143903"/>
                </a:lnTo>
                <a:lnTo>
                  <a:pt x="607733" y="135089"/>
                </a:lnTo>
                <a:lnTo>
                  <a:pt x="617143" y="121564"/>
                </a:lnTo>
                <a:lnTo>
                  <a:pt x="618248" y="116827"/>
                </a:lnTo>
                <a:lnTo>
                  <a:pt x="621169" y="104394"/>
                </a:lnTo>
                <a:lnTo>
                  <a:pt x="621258" y="101231"/>
                </a:lnTo>
                <a:lnTo>
                  <a:pt x="621245" y="74980"/>
                </a:lnTo>
                <a:lnTo>
                  <a:pt x="660844" y="74498"/>
                </a:lnTo>
                <a:lnTo>
                  <a:pt x="699020" y="75526"/>
                </a:lnTo>
                <a:lnTo>
                  <a:pt x="728408" y="104876"/>
                </a:lnTo>
                <a:lnTo>
                  <a:pt x="729195" y="190944"/>
                </a:lnTo>
                <a:lnTo>
                  <a:pt x="729195" y="57696"/>
                </a:lnTo>
                <a:lnTo>
                  <a:pt x="717270" y="50063"/>
                </a:lnTo>
                <a:lnTo>
                  <a:pt x="688378" y="44945"/>
                </a:lnTo>
                <a:lnTo>
                  <a:pt x="623989" y="44932"/>
                </a:lnTo>
                <a:lnTo>
                  <a:pt x="617067" y="29184"/>
                </a:lnTo>
                <a:lnTo>
                  <a:pt x="614527" y="23406"/>
                </a:lnTo>
                <a:lnTo>
                  <a:pt x="604189" y="9436"/>
                </a:lnTo>
                <a:lnTo>
                  <a:pt x="592340" y="2247"/>
                </a:lnTo>
                <a:lnTo>
                  <a:pt x="592340" y="77584"/>
                </a:lnTo>
                <a:lnTo>
                  <a:pt x="592150" y="86550"/>
                </a:lnTo>
                <a:lnTo>
                  <a:pt x="573316" y="116827"/>
                </a:lnTo>
                <a:lnTo>
                  <a:pt x="566013" y="108813"/>
                </a:lnTo>
                <a:lnTo>
                  <a:pt x="565073" y="103708"/>
                </a:lnTo>
                <a:lnTo>
                  <a:pt x="564235" y="96393"/>
                </a:lnTo>
                <a:lnTo>
                  <a:pt x="564121" y="90055"/>
                </a:lnTo>
                <a:lnTo>
                  <a:pt x="564197" y="84683"/>
                </a:lnTo>
                <a:lnTo>
                  <a:pt x="564375" y="78409"/>
                </a:lnTo>
                <a:lnTo>
                  <a:pt x="564451" y="75361"/>
                </a:lnTo>
                <a:lnTo>
                  <a:pt x="564413" y="72237"/>
                </a:lnTo>
                <a:lnTo>
                  <a:pt x="564172" y="64350"/>
                </a:lnTo>
                <a:lnTo>
                  <a:pt x="563981" y="59626"/>
                </a:lnTo>
                <a:lnTo>
                  <a:pt x="564108" y="49898"/>
                </a:lnTo>
                <a:lnTo>
                  <a:pt x="564896" y="44348"/>
                </a:lnTo>
                <a:lnTo>
                  <a:pt x="564997" y="43662"/>
                </a:lnTo>
                <a:lnTo>
                  <a:pt x="566318" y="38138"/>
                </a:lnTo>
                <a:lnTo>
                  <a:pt x="573328" y="33959"/>
                </a:lnTo>
                <a:lnTo>
                  <a:pt x="577786" y="29184"/>
                </a:lnTo>
                <a:lnTo>
                  <a:pt x="582523" y="33756"/>
                </a:lnTo>
                <a:lnTo>
                  <a:pt x="590994" y="38061"/>
                </a:lnTo>
                <a:lnTo>
                  <a:pt x="591375" y="43662"/>
                </a:lnTo>
                <a:lnTo>
                  <a:pt x="592175" y="58356"/>
                </a:lnTo>
                <a:lnTo>
                  <a:pt x="592264" y="64350"/>
                </a:lnTo>
                <a:lnTo>
                  <a:pt x="592340" y="77584"/>
                </a:lnTo>
                <a:lnTo>
                  <a:pt x="592340" y="2247"/>
                </a:lnTo>
                <a:lnTo>
                  <a:pt x="591921" y="1981"/>
                </a:lnTo>
                <a:lnTo>
                  <a:pt x="576694" y="0"/>
                </a:lnTo>
                <a:lnTo>
                  <a:pt x="561975" y="2743"/>
                </a:lnTo>
                <a:lnTo>
                  <a:pt x="550151" y="10617"/>
                </a:lnTo>
                <a:lnTo>
                  <a:pt x="540600" y="24257"/>
                </a:lnTo>
                <a:lnTo>
                  <a:pt x="532688" y="44348"/>
                </a:lnTo>
                <a:lnTo>
                  <a:pt x="226999" y="44348"/>
                </a:lnTo>
                <a:lnTo>
                  <a:pt x="225882" y="42100"/>
                </a:lnTo>
                <a:lnTo>
                  <a:pt x="225247" y="41287"/>
                </a:lnTo>
                <a:lnTo>
                  <a:pt x="225044" y="40322"/>
                </a:lnTo>
                <a:lnTo>
                  <a:pt x="197980" y="2832"/>
                </a:lnTo>
                <a:lnTo>
                  <a:pt x="196456" y="2565"/>
                </a:lnTo>
                <a:lnTo>
                  <a:pt x="196456" y="64350"/>
                </a:lnTo>
                <a:lnTo>
                  <a:pt x="196367" y="73977"/>
                </a:lnTo>
                <a:lnTo>
                  <a:pt x="196215" y="73977"/>
                </a:lnTo>
                <a:lnTo>
                  <a:pt x="196240" y="97282"/>
                </a:lnTo>
                <a:lnTo>
                  <a:pt x="196126" y="101231"/>
                </a:lnTo>
                <a:lnTo>
                  <a:pt x="195707" y="110401"/>
                </a:lnTo>
                <a:lnTo>
                  <a:pt x="190969" y="118541"/>
                </a:lnTo>
                <a:lnTo>
                  <a:pt x="176352" y="115481"/>
                </a:lnTo>
                <a:lnTo>
                  <a:pt x="168160" y="74447"/>
                </a:lnTo>
                <a:lnTo>
                  <a:pt x="168389" y="45072"/>
                </a:lnTo>
                <a:lnTo>
                  <a:pt x="168351" y="36398"/>
                </a:lnTo>
                <a:lnTo>
                  <a:pt x="172351" y="29857"/>
                </a:lnTo>
                <a:lnTo>
                  <a:pt x="191198" y="29057"/>
                </a:lnTo>
                <a:lnTo>
                  <a:pt x="195757" y="36182"/>
                </a:lnTo>
                <a:lnTo>
                  <a:pt x="196240" y="45339"/>
                </a:lnTo>
                <a:lnTo>
                  <a:pt x="196392" y="49898"/>
                </a:lnTo>
                <a:lnTo>
                  <a:pt x="196456" y="64350"/>
                </a:lnTo>
                <a:lnTo>
                  <a:pt x="196456" y="2565"/>
                </a:lnTo>
                <a:lnTo>
                  <a:pt x="182257" y="25"/>
                </a:lnTo>
                <a:lnTo>
                  <a:pt x="167551" y="2349"/>
                </a:lnTo>
                <a:lnTo>
                  <a:pt x="155219" y="9550"/>
                </a:lnTo>
                <a:lnTo>
                  <a:pt x="145580" y="21221"/>
                </a:lnTo>
                <a:lnTo>
                  <a:pt x="138938" y="36931"/>
                </a:lnTo>
                <a:lnTo>
                  <a:pt x="137972" y="40322"/>
                </a:lnTo>
                <a:lnTo>
                  <a:pt x="132232" y="44399"/>
                </a:lnTo>
                <a:lnTo>
                  <a:pt x="128536" y="44577"/>
                </a:lnTo>
                <a:lnTo>
                  <a:pt x="115570" y="44983"/>
                </a:lnTo>
                <a:lnTo>
                  <a:pt x="102577" y="45072"/>
                </a:lnTo>
                <a:lnTo>
                  <a:pt x="76581" y="44945"/>
                </a:lnTo>
                <a:lnTo>
                  <a:pt x="44145" y="49898"/>
                </a:lnTo>
                <a:lnTo>
                  <a:pt x="5740" y="88150"/>
                </a:lnTo>
                <a:lnTo>
                  <a:pt x="635" y="134975"/>
                </a:lnTo>
                <a:lnTo>
                  <a:pt x="241" y="232410"/>
                </a:lnTo>
                <a:lnTo>
                  <a:pt x="114" y="413232"/>
                </a:lnTo>
                <a:lnTo>
                  <a:pt x="342" y="512762"/>
                </a:lnTo>
                <a:lnTo>
                  <a:pt x="787" y="665060"/>
                </a:lnTo>
                <a:lnTo>
                  <a:pt x="0" y="668794"/>
                </a:lnTo>
                <a:lnTo>
                  <a:pt x="1168" y="671728"/>
                </a:lnTo>
                <a:lnTo>
                  <a:pt x="9817" y="694143"/>
                </a:lnTo>
                <a:lnTo>
                  <a:pt x="18415" y="716597"/>
                </a:lnTo>
                <a:lnTo>
                  <a:pt x="27609" y="738733"/>
                </a:lnTo>
                <a:lnTo>
                  <a:pt x="49110" y="773671"/>
                </a:lnTo>
                <a:lnTo>
                  <a:pt x="98501" y="786257"/>
                </a:lnTo>
                <a:lnTo>
                  <a:pt x="561784" y="786079"/>
                </a:lnTo>
                <a:lnTo>
                  <a:pt x="600786" y="786104"/>
                </a:lnTo>
                <a:lnTo>
                  <a:pt x="671512" y="785774"/>
                </a:lnTo>
                <a:lnTo>
                  <a:pt x="716076" y="768540"/>
                </a:lnTo>
                <a:lnTo>
                  <a:pt x="724281" y="756831"/>
                </a:lnTo>
                <a:lnTo>
                  <a:pt x="696137" y="756805"/>
                </a:lnTo>
                <a:lnTo>
                  <a:pt x="724306" y="756793"/>
                </a:lnTo>
                <a:lnTo>
                  <a:pt x="729538" y="749338"/>
                </a:lnTo>
                <a:lnTo>
                  <a:pt x="733793" y="732167"/>
                </a:lnTo>
                <a:lnTo>
                  <a:pt x="735647" y="724712"/>
                </a:lnTo>
                <a:lnTo>
                  <a:pt x="736015" y="719848"/>
                </a:lnTo>
                <a:lnTo>
                  <a:pt x="737654" y="714082"/>
                </a:lnTo>
                <a:lnTo>
                  <a:pt x="740778" y="710590"/>
                </a:lnTo>
                <a:lnTo>
                  <a:pt x="746315" y="702945"/>
                </a:lnTo>
                <a:lnTo>
                  <a:pt x="749617" y="698385"/>
                </a:lnTo>
                <a:lnTo>
                  <a:pt x="755434" y="685241"/>
                </a:lnTo>
                <a:lnTo>
                  <a:pt x="758596" y="671156"/>
                </a:lnTo>
                <a:lnTo>
                  <a:pt x="759510" y="656158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 lang="es-CO" sz="900"/>
          </a:p>
        </p:txBody>
      </p:sp>
      <p:sp>
        <p:nvSpPr>
          <p:cNvPr id="10" name="object 10"/>
          <p:cNvSpPr/>
          <p:nvPr/>
        </p:nvSpPr>
        <p:spPr>
          <a:xfrm>
            <a:off x="8588108" y="557457"/>
            <a:ext cx="433070" cy="501650"/>
          </a:xfrm>
          <a:custGeom>
            <a:avLst/>
            <a:gdLst/>
            <a:ahLst/>
            <a:cxnLst/>
            <a:rect l="l" t="t" r="r" b="b"/>
            <a:pathLst>
              <a:path w="866140" h="1003300">
                <a:moveTo>
                  <a:pt x="357428" y="445465"/>
                </a:moveTo>
                <a:lnTo>
                  <a:pt x="354177" y="424764"/>
                </a:lnTo>
                <a:lnTo>
                  <a:pt x="353949" y="423265"/>
                </a:lnTo>
                <a:lnTo>
                  <a:pt x="343789" y="406946"/>
                </a:lnTo>
                <a:lnTo>
                  <a:pt x="327393" y="396875"/>
                </a:lnTo>
                <a:lnTo>
                  <a:pt x="326110" y="396684"/>
                </a:lnTo>
                <a:lnTo>
                  <a:pt x="326110" y="819315"/>
                </a:lnTo>
                <a:lnTo>
                  <a:pt x="325056" y="829119"/>
                </a:lnTo>
                <a:lnTo>
                  <a:pt x="321487" y="835660"/>
                </a:lnTo>
                <a:lnTo>
                  <a:pt x="314985" y="839190"/>
                </a:lnTo>
                <a:lnTo>
                  <a:pt x="305015" y="840257"/>
                </a:lnTo>
                <a:lnTo>
                  <a:pt x="52476" y="840257"/>
                </a:lnTo>
                <a:lnTo>
                  <a:pt x="42456" y="839190"/>
                </a:lnTo>
                <a:lnTo>
                  <a:pt x="35902" y="835647"/>
                </a:lnTo>
                <a:lnTo>
                  <a:pt x="32346" y="829183"/>
                </a:lnTo>
                <a:lnTo>
                  <a:pt x="31280" y="819315"/>
                </a:lnTo>
                <a:lnTo>
                  <a:pt x="31343" y="445465"/>
                </a:lnTo>
                <a:lnTo>
                  <a:pt x="32296" y="435940"/>
                </a:lnTo>
                <a:lnTo>
                  <a:pt x="35788" y="429298"/>
                </a:lnTo>
                <a:lnTo>
                  <a:pt x="42405" y="425792"/>
                </a:lnTo>
                <a:lnTo>
                  <a:pt x="52755" y="424764"/>
                </a:lnTo>
                <a:lnTo>
                  <a:pt x="304317" y="424764"/>
                </a:lnTo>
                <a:lnTo>
                  <a:pt x="326110" y="819315"/>
                </a:lnTo>
                <a:lnTo>
                  <a:pt x="326110" y="396684"/>
                </a:lnTo>
                <a:lnTo>
                  <a:pt x="305130" y="393420"/>
                </a:lnTo>
                <a:lnTo>
                  <a:pt x="254635" y="393407"/>
                </a:lnTo>
                <a:lnTo>
                  <a:pt x="52628" y="393420"/>
                </a:lnTo>
                <a:lnTo>
                  <a:pt x="13500" y="406958"/>
                </a:lnTo>
                <a:lnTo>
                  <a:pt x="25" y="445465"/>
                </a:lnTo>
                <a:lnTo>
                  <a:pt x="0" y="819315"/>
                </a:lnTo>
                <a:lnTo>
                  <a:pt x="3441" y="841362"/>
                </a:lnTo>
                <a:lnTo>
                  <a:pt x="13677" y="857910"/>
                </a:lnTo>
                <a:lnTo>
                  <a:pt x="30213" y="868133"/>
                </a:lnTo>
                <a:lnTo>
                  <a:pt x="52692" y="871639"/>
                </a:lnTo>
                <a:lnTo>
                  <a:pt x="153708" y="871651"/>
                </a:lnTo>
                <a:lnTo>
                  <a:pt x="305219" y="871588"/>
                </a:lnTo>
                <a:lnTo>
                  <a:pt x="343725" y="857910"/>
                </a:lnTo>
                <a:lnTo>
                  <a:pt x="357428" y="819315"/>
                </a:lnTo>
                <a:lnTo>
                  <a:pt x="357428" y="445465"/>
                </a:lnTo>
                <a:close/>
              </a:path>
              <a:path w="866140" h="1003300">
                <a:moveTo>
                  <a:pt x="689686" y="245821"/>
                </a:moveTo>
                <a:lnTo>
                  <a:pt x="685660" y="241642"/>
                </a:lnTo>
                <a:lnTo>
                  <a:pt x="682396" y="235813"/>
                </a:lnTo>
                <a:lnTo>
                  <a:pt x="677532" y="233718"/>
                </a:lnTo>
                <a:lnTo>
                  <a:pt x="498703" y="479920"/>
                </a:lnTo>
                <a:lnTo>
                  <a:pt x="494449" y="494144"/>
                </a:lnTo>
                <a:lnTo>
                  <a:pt x="496531" y="500062"/>
                </a:lnTo>
                <a:lnTo>
                  <a:pt x="501319" y="504710"/>
                </a:lnTo>
                <a:lnTo>
                  <a:pt x="507403" y="507123"/>
                </a:lnTo>
                <a:lnTo>
                  <a:pt x="513435" y="506704"/>
                </a:lnTo>
                <a:lnTo>
                  <a:pt x="519201" y="503466"/>
                </a:lnTo>
                <a:lnTo>
                  <a:pt x="524471" y="497446"/>
                </a:lnTo>
                <a:lnTo>
                  <a:pt x="685850" y="255828"/>
                </a:lnTo>
                <a:lnTo>
                  <a:pt x="687044" y="251714"/>
                </a:lnTo>
                <a:lnTo>
                  <a:pt x="689686" y="245821"/>
                </a:lnTo>
                <a:close/>
              </a:path>
              <a:path w="866140" h="1003300">
                <a:moveTo>
                  <a:pt x="741641" y="778256"/>
                </a:moveTo>
                <a:lnTo>
                  <a:pt x="741133" y="762342"/>
                </a:lnTo>
                <a:lnTo>
                  <a:pt x="736473" y="756945"/>
                </a:lnTo>
                <a:lnTo>
                  <a:pt x="724662" y="755218"/>
                </a:lnTo>
                <a:lnTo>
                  <a:pt x="590270" y="755332"/>
                </a:lnTo>
                <a:lnTo>
                  <a:pt x="460883" y="755421"/>
                </a:lnTo>
                <a:lnTo>
                  <a:pt x="445935" y="756373"/>
                </a:lnTo>
                <a:lnTo>
                  <a:pt x="441299" y="761936"/>
                </a:lnTo>
                <a:lnTo>
                  <a:pt x="440372" y="777989"/>
                </a:lnTo>
                <a:lnTo>
                  <a:pt x="444512" y="783717"/>
                </a:lnTo>
                <a:lnTo>
                  <a:pt x="455650" y="786574"/>
                </a:lnTo>
                <a:lnTo>
                  <a:pt x="726109" y="786574"/>
                </a:lnTo>
                <a:lnTo>
                  <a:pt x="737362" y="783996"/>
                </a:lnTo>
                <a:lnTo>
                  <a:pt x="741641" y="778256"/>
                </a:lnTo>
                <a:close/>
              </a:path>
              <a:path w="866140" h="1003300">
                <a:moveTo>
                  <a:pt x="741680" y="676402"/>
                </a:moveTo>
                <a:lnTo>
                  <a:pt x="734110" y="670267"/>
                </a:lnTo>
                <a:lnTo>
                  <a:pt x="722020" y="670052"/>
                </a:lnTo>
                <a:lnTo>
                  <a:pt x="454418" y="670191"/>
                </a:lnTo>
                <a:lnTo>
                  <a:pt x="443738" y="673760"/>
                </a:lnTo>
                <a:lnTo>
                  <a:pt x="440029" y="679462"/>
                </a:lnTo>
                <a:lnTo>
                  <a:pt x="441566" y="694613"/>
                </a:lnTo>
                <a:lnTo>
                  <a:pt x="445960" y="699744"/>
                </a:lnTo>
                <a:lnTo>
                  <a:pt x="456869" y="701598"/>
                </a:lnTo>
                <a:lnTo>
                  <a:pt x="460197" y="701370"/>
                </a:lnTo>
                <a:lnTo>
                  <a:pt x="590689" y="701382"/>
                </a:lnTo>
                <a:lnTo>
                  <a:pt x="734136" y="701344"/>
                </a:lnTo>
                <a:lnTo>
                  <a:pt x="741451" y="695477"/>
                </a:lnTo>
                <a:lnTo>
                  <a:pt x="741680" y="676402"/>
                </a:lnTo>
                <a:close/>
              </a:path>
              <a:path w="866140" h="1003300">
                <a:moveTo>
                  <a:pt x="741870" y="609473"/>
                </a:moveTo>
                <a:lnTo>
                  <a:pt x="741299" y="591273"/>
                </a:lnTo>
                <a:lnTo>
                  <a:pt x="734415" y="585406"/>
                </a:lnTo>
                <a:lnTo>
                  <a:pt x="591273" y="585343"/>
                </a:lnTo>
                <a:lnTo>
                  <a:pt x="463346" y="585317"/>
                </a:lnTo>
                <a:lnTo>
                  <a:pt x="446443" y="585851"/>
                </a:lnTo>
                <a:lnTo>
                  <a:pt x="441426" y="591337"/>
                </a:lnTo>
                <a:lnTo>
                  <a:pt x="440270" y="607885"/>
                </a:lnTo>
                <a:lnTo>
                  <a:pt x="444601" y="613587"/>
                </a:lnTo>
                <a:lnTo>
                  <a:pt x="455879" y="616635"/>
                </a:lnTo>
                <a:lnTo>
                  <a:pt x="721144" y="616635"/>
                </a:lnTo>
                <a:lnTo>
                  <a:pt x="734479" y="616127"/>
                </a:lnTo>
                <a:lnTo>
                  <a:pt x="741870" y="609473"/>
                </a:lnTo>
                <a:close/>
              </a:path>
              <a:path w="866140" h="1003300">
                <a:moveTo>
                  <a:pt x="865682" y="945908"/>
                </a:moveTo>
                <a:lnTo>
                  <a:pt x="865530" y="842010"/>
                </a:lnTo>
                <a:lnTo>
                  <a:pt x="865390" y="686142"/>
                </a:lnTo>
                <a:lnTo>
                  <a:pt x="865416" y="334124"/>
                </a:lnTo>
                <a:lnTo>
                  <a:pt x="865530" y="182232"/>
                </a:lnTo>
                <a:lnTo>
                  <a:pt x="860704" y="140550"/>
                </a:lnTo>
                <a:lnTo>
                  <a:pt x="831583" y="106553"/>
                </a:lnTo>
                <a:lnTo>
                  <a:pt x="831583" y="149618"/>
                </a:lnTo>
                <a:lnTo>
                  <a:pt x="828141" y="150241"/>
                </a:lnTo>
                <a:lnTo>
                  <a:pt x="826185" y="150901"/>
                </a:lnTo>
                <a:lnTo>
                  <a:pt x="785596" y="151003"/>
                </a:lnTo>
                <a:lnTo>
                  <a:pt x="746963" y="150837"/>
                </a:lnTo>
                <a:lnTo>
                  <a:pt x="710006" y="128435"/>
                </a:lnTo>
                <a:lnTo>
                  <a:pt x="707237" y="104051"/>
                </a:lnTo>
                <a:lnTo>
                  <a:pt x="707326" y="35610"/>
                </a:lnTo>
                <a:lnTo>
                  <a:pt x="709599" y="34721"/>
                </a:lnTo>
                <a:lnTo>
                  <a:pt x="831583" y="149618"/>
                </a:lnTo>
                <a:lnTo>
                  <a:pt x="831583" y="106553"/>
                </a:lnTo>
                <a:lnTo>
                  <a:pt x="817537" y="93484"/>
                </a:lnTo>
                <a:lnTo>
                  <a:pt x="762698" y="41757"/>
                </a:lnTo>
                <a:lnTo>
                  <a:pt x="755129" y="34721"/>
                </a:lnTo>
                <a:lnTo>
                  <a:pt x="722490" y="7480"/>
                </a:lnTo>
                <a:lnTo>
                  <a:pt x="715606" y="3797"/>
                </a:lnTo>
                <a:lnTo>
                  <a:pt x="708812" y="0"/>
                </a:lnTo>
                <a:lnTo>
                  <a:pt x="199580" y="0"/>
                </a:lnTo>
                <a:lnTo>
                  <a:pt x="181114" y="9486"/>
                </a:lnTo>
                <a:lnTo>
                  <a:pt x="169672" y="20637"/>
                </a:lnTo>
                <a:lnTo>
                  <a:pt x="163830" y="35648"/>
                </a:lnTo>
                <a:lnTo>
                  <a:pt x="162191" y="56553"/>
                </a:lnTo>
                <a:lnTo>
                  <a:pt x="162280" y="353250"/>
                </a:lnTo>
                <a:lnTo>
                  <a:pt x="168071" y="360121"/>
                </a:lnTo>
                <a:lnTo>
                  <a:pt x="187071" y="360489"/>
                </a:lnTo>
                <a:lnTo>
                  <a:pt x="193230" y="353415"/>
                </a:lnTo>
                <a:lnTo>
                  <a:pt x="193624" y="339356"/>
                </a:lnTo>
                <a:lnTo>
                  <a:pt x="193624" y="52108"/>
                </a:lnTo>
                <a:lnTo>
                  <a:pt x="194551" y="41884"/>
                </a:lnTo>
                <a:lnTo>
                  <a:pt x="197827" y="35534"/>
                </a:lnTo>
                <a:lnTo>
                  <a:pt x="204216" y="32296"/>
                </a:lnTo>
                <a:lnTo>
                  <a:pt x="214503" y="31381"/>
                </a:lnTo>
                <a:lnTo>
                  <a:pt x="669785" y="31369"/>
                </a:lnTo>
                <a:lnTo>
                  <a:pt x="672566" y="31699"/>
                </a:lnTo>
                <a:lnTo>
                  <a:pt x="675881" y="31915"/>
                </a:lnTo>
                <a:lnTo>
                  <a:pt x="675894" y="104051"/>
                </a:lnTo>
                <a:lnTo>
                  <a:pt x="692124" y="159169"/>
                </a:lnTo>
                <a:lnTo>
                  <a:pt x="735520" y="181406"/>
                </a:lnTo>
                <a:lnTo>
                  <a:pt x="753046" y="182384"/>
                </a:lnTo>
                <a:lnTo>
                  <a:pt x="834021" y="182257"/>
                </a:lnTo>
                <a:lnTo>
                  <a:pt x="834009" y="951750"/>
                </a:lnTo>
                <a:lnTo>
                  <a:pt x="833031" y="960831"/>
                </a:lnTo>
                <a:lnTo>
                  <a:pt x="829881" y="966939"/>
                </a:lnTo>
                <a:lnTo>
                  <a:pt x="824242" y="970368"/>
                </a:lnTo>
                <a:lnTo>
                  <a:pt x="815822" y="971448"/>
                </a:lnTo>
                <a:lnTo>
                  <a:pt x="198894" y="971448"/>
                </a:lnTo>
                <a:lnTo>
                  <a:pt x="193738" y="966279"/>
                </a:lnTo>
                <a:lnTo>
                  <a:pt x="193675" y="960831"/>
                </a:lnTo>
                <a:lnTo>
                  <a:pt x="193636" y="929513"/>
                </a:lnTo>
                <a:lnTo>
                  <a:pt x="193459" y="921435"/>
                </a:lnTo>
                <a:lnTo>
                  <a:pt x="193116" y="912444"/>
                </a:lnTo>
                <a:lnTo>
                  <a:pt x="187045" y="906297"/>
                </a:lnTo>
                <a:lnTo>
                  <a:pt x="171348" y="905129"/>
                </a:lnTo>
                <a:lnTo>
                  <a:pt x="163068" y="910551"/>
                </a:lnTo>
                <a:lnTo>
                  <a:pt x="162344" y="930236"/>
                </a:lnTo>
                <a:lnTo>
                  <a:pt x="162204" y="937590"/>
                </a:lnTo>
                <a:lnTo>
                  <a:pt x="162204" y="945908"/>
                </a:lnTo>
                <a:lnTo>
                  <a:pt x="175196" y="988961"/>
                </a:lnTo>
                <a:lnTo>
                  <a:pt x="197624" y="1002753"/>
                </a:lnTo>
                <a:lnTo>
                  <a:pt x="828306" y="1002753"/>
                </a:lnTo>
                <a:lnTo>
                  <a:pt x="845731" y="994016"/>
                </a:lnTo>
                <a:lnTo>
                  <a:pt x="857300" y="981544"/>
                </a:lnTo>
                <a:lnTo>
                  <a:pt x="861339" y="971448"/>
                </a:lnTo>
                <a:lnTo>
                  <a:pt x="863727" y="965479"/>
                </a:lnTo>
                <a:lnTo>
                  <a:pt x="865682" y="945908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 lang="es-CO" sz="900"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2138" y="746061"/>
            <a:ext cx="56845" cy="5902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08375" y="679680"/>
            <a:ext cx="56730" cy="5893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8889401" y="977588"/>
            <a:ext cx="69532" cy="15875"/>
          </a:xfrm>
          <a:custGeom>
            <a:avLst/>
            <a:gdLst/>
            <a:ahLst/>
            <a:cxnLst/>
            <a:rect l="l" t="t" r="r" b="b"/>
            <a:pathLst>
              <a:path w="139065" h="31750">
                <a:moveTo>
                  <a:pt x="119710" y="25"/>
                </a:moveTo>
                <a:lnTo>
                  <a:pt x="6934" y="0"/>
                </a:lnTo>
                <a:lnTo>
                  <a:pt x="368" y="5537"/>
                </a:lnTo>
                <a:lnTo>
                  <a:pt x="0" y="25488"/>
                </a:lnTo>
                <a:lnTo>
                  <a:pt x="6642" y="31229"/>
                </a:lnTo>
                <a:lnTo>
                  <a:pt x="70002" y="31330"/>
                </a:lnTo>
                <a:lnTo>
                  <a:pt x="131394" y="31229"/>
                </a:lnTo>
                <a:lnTo>
                  <a:pt x="138671" y="25260"/>
                </a:lnTo>
                <a:lnTo>
                  <a:pt x="138976" y="16014"/>
                </a:lnTo>
                <a:lnTo>
                  <a:pt x="137785" y="9492"/>
                </a:lnTo>
                <a:lnTo>
                  <a:pt x="133967" y="4452"/>
                </a:lnTo>
                <a:lnTo>
                  <a:pt x="127837" y="1196"/>
                </a:lnTo>
                <a:lnTo>
                  <a:pt x="119710" y="25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 lang="es-CO" sz="900"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18335" y="783929"/>
            <a:ext cx="118235" cy="5461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87051" y="913459"/>
            <a:ext cx="51523" cy="5121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26334" y="854443"/>
            <a:ext cx="42418" cy="41603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8619635" y="866949"/>
            <a:ext cx="116205" cy="95250"/>
          </a:xfrm>
          <a:custGeom>
            <a:avLst/>
            <a:gdLst/>
            <a:ahLst/>
            <a:cxnLst/>
            <a:rect l="l" t="t" r="r" b="b"/>
            <a:pathLst>
              <a:path w="232409" h="190500">
                <a:moveTo>
                  <a:pt x="31229" y="124739"/>
                </a:moveTo>
                <a:lnTo>
                  <a:pt x="31089" y="115963"/>
                </a:lnTo>
                <a:lnTo>
                  <a:pt x="30949" y="107353"/>
                </a:lnTo>
                <a:lnTo>
                  <a:pt x="23964" y="100482"/>
                </a:lnTo>
                <a:lnTo>
                  <a:pt x="7086" y="100672"/>
                </a:lnTo>
                <a:lnTo>
                  <a:pt x="0" y="107975"/>
                </a:lnTo>
                <a:lnTo>
                  <a:pt x="165" y="124955"/>
                </a:lnTo>
                <a:lnTo>
                  <a:pt x="7162" y="131648"/>
                </a:lnTo>
                <a:lnTo>
                  <a:pt x="24714" y="131406"/>
                </a:lnTo>
                <a:lnTo>
                  <a:pt x="31229" y="124739"/>
                </a:lnTo>
                <a:close/>
              </a:path>
              <a:path w="232409" h="190500">
                <a:moveTo>
                  <a:pt x="90855" y="111201"/>
                </a:moveTo>
                <a:lnTo>
                  <a:pt x="86817" y="107162"/>
                </a:lnTo>
                <a:lnTo>
                  <a:pt x="83223" y="101422"/>
                </a:lnTo>
                <a:lnTo>
                  <a:pt x="70789" y="95453"/>
                </a:lnTo>
                <a:lnTo>
                  <a:pt x="64071" y="99009"/>
                </a:lnTo>
                <a:lnTo>
                  <a:pt x="26276" y="164185"/>
                </a:lnTo>
                <a:lnTo>
                  <a:pt x="23152" y="171843"/>
                </a:lnTo>
                <a:lnTo>
                  <a:pt x="22898" y="178638"/>
                </a:lnTo>
                <a:lnTo>
                  <a:pt x="25425" y="184302"/>
                </a:lnTo>
                <a:lnTo>
                  <a:pt x="30657" y="188595"/>
                </a:lnTo>
                <a:lnTo>
                  <a:pt x="36868" y="190500"/>
                </a:lnTo>
                <a:lnTo>
                  <a:pt x="42913" y="189636"/>
                </a:lnTo>
                <a:lnTo>
                  <a:pt x="48501" y="186080"/>
                </a:lnTo>
                <a:lnTo>
                  <a:pt x="53314" y="179933"/>
                </a:lnTo>
                <a:lnTo>
                  <a:pt x="87236" y="120853"/>
                </a:lnTo>
                <a:lnTo>
                  <a:pt x="88379" y="117106"/>
                </a:lnTo>
                <a:lnTo>
                  <a:pt x="90855" y="111201"/>
                </a:lnTo>
                <a:close/>
              </a:path>
              <a:path w="232409" h="190500">
                <a:moveTo>
                  <a:pt x="111455" y="163868"/>
                </a:moveTo>
                <a:lnTo>
                  <a:pt x="105029" y="156933"/>
                </a:lnTo>
                <a:lnTo>
                  <a:pt x="87744" y="156184"/>
                </a:lnTo>
                <a:lnTo>
                  <a:pt x="80187" y="163461"/>
                </a:lnTo>
                <a:lnTo>
                  <a:pt x="80200" y="180530"/>
                </a:lnTo>
                <a:lnTo>
                  <a:pt x="87325" y="187680"/>
                </a:lnTo>
                <a:lnTo>
                  <a:pt x="104203" y="187833"/>
                </a:lnTo>
                <a:lnTo>
                  <a:pt x="111125" y="181076"/>
                </a:lnTo>
                <a:lnTo>
                  <a:pt x="111290" y="172542"/>
                </a:lnTo>
                <a:lnTo>
                  <a:pt x="111455" y="163868"/>
                </a:lnTo>
                <a:close/>
              </a:path>
              <a:path w="232409" h="190500">
                <a:moveTo>
                  <a:pt x="232219" y="24498"/>
                </a:moveTo>
                <a:lnTo>
                  <a:pt x="232168" y="7327"/>
                </a:lnTo>
                <a:lnTo>
                  <a:pt x="225196" y="330"/>
                </a:lnTo>
                <a:lnTo>
                  <a:pt x="201383" y="0"/>
                </a:lnTo>
                <a:lnTo>
                  <a:pt x="173062" y="0"/>
                </a:lnTo>
                <a:lnTo>
                  <a:pt x="149352" y="355"/>
                </a:lnTo>
                <a:lnTo>
                  <a:pt x="142532" y="7721"/>
                </a:lnTo>
                <a:lnTo>
                  <a:pt x="143090" y="24790"/>
                </a:lnTo>
                <a:lnTo>
                  <a:pt x="149479" y="30975"/>
                </a:lnTo>
                <a:lnTo>
                  <a:pt x="166027" y="31419"/>
                </a:lnTo>
                <a:lnTo>
                  <a:pt x="187248" y="31407"/>
                </a:lnTo>
                <a:lnTo>
                  <a:pt x="208495" y="31470"/>
                </a:lnTo>
                <a:lnTo>
                  <a:pt x="225450" y="31064"/>
                </a:lnTo>
                <a:lnTo>
                  <a:pt x="232219" y="24498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 lang="es-CO" sz="900"/>
          </a:p>
        </p:txBody>
      </p:sp>
      <p:sp>
        <p:nvSpPr>
          <p:cNvPr id="18" name="object 18"/>
          <p:cNvSpPr/>
          <p:nvPr/>
        </p:nvSpPr>
        <p:spPr>
          <a:xfrm>
            <a:off x="7324198" y="1453232"/>
            <a:ext cx="380365" cy="3181032"/>
          </a:xfrm>
          <a:custGeom>
            <a:avLst/>
            <a:gdLst/>
            <a:ahLst/>
            <a:cxnLst/>
            <a:rect l="l" t="t" r="r" b="b"/>
            <a:pathLst>
              <a:path w="760730" h="6362065">
                <a:moveTo>
                  <a:pt x="760133" y="6033694"/>
                </a:moveTo>
                <a:lnTo>
                  <a:pt x="753389" y="5995670"/>
                </a:lnTo>
                <a:lnTo>
                  <a:pt x="517207" y="5730240"/>
                </a:lnTo>
                <a:lnTo>
                  <a:pt x="452424" y="5700204"/>
                </a:lnTo>
                <a:lnTo>
                  <a:pt x="417068" y="5705589"/>
                </a:lnTo>
                <a:lnTo>
                  <a:pt x="385394" y="5724791"/>
                </a:lnTo>
                <a:lnTo>
                  <a:pt x="363639" y="5754776"/>
                </a:lnTo>
                <a:lnTo>
                  <a:pt x="355371" y="5789561"/>
                </a:lnTo>
                <a:lnTo>
                  <a:pt x="360730" y="5824918"/>
                </a:lnTo>
                <a:lnTo>
                  <a:pt x="379933" y="5856592"/>
                </a:lnTo>
                <a:lnTo>
                  <a:pt x="465658" y="5949721"/>
                </a:lnTo>
                <a:lnTo>
                  <a:pt x="81381" y="5949721"/>
                </a:lnTo>
                <a:lnTo>
                  <a:pt x="49695" y="5956109"/>
                </a:lnTo>
                <a:lnTo>
                  <a:pt x="23837" y="5973559"/>
                </a:lnTo>
                <a:lnTo>
                  <a:pt x="6388" y="5999429"/>
                </a:lnTo>
                <a:lnTo>
                  <a:pt x="0" y="6031103"/>
                </a:lnTo>
                <a:lnTo>
                  <a:pt x="6388" y="6062777"/>
                </a:lnTo>
                <a:lnTo>
                  <a:pt x="23837" y="6088646"/>
                </a:lnTo>
                <a:lnTo>
                  <a:pt x="49695" y="6106084"/>
                </a:lnTo>
                <a:lnTo>
                  <a:pt x="81381" y="6112484"/>
                </a:lnTo>
                <a:lnTo>
                  <a:pt x="465658" y="6112484"/>
                </a:lnTo>
                <a:lnTo>
                  <a:pt x="379933" y="6205601"/>
                </a:lnTo>
                <a:lnTo>
                  <a:pt x="360730" y="6237287"/>
                </a:lnTo>
                <a:lnTo>
                  <a:pt x="355371" y="6272644"/>
                </a:lnTo>
                <a:lnTo>
                  <a:pt x="363639" y="6307429"/>
                </a:lnTo>
                <a:lnTo>
                  <a:pt x="385394" y="6337427"/>
                </a:lnTo>
                <a:lnTo>
                  <a:pt x="417068" y="6356617"/>
                </a:lnTo>
                <a:lnTo>
                  <a:pt x="452424" y="6361989"/>
                </a:lnTo>
                <a:lnTo>
                  <a:pt x="487222" y="6353721"/>
                </a:lnTo>
                <a:lnTo>
                  <a:pt x="735545" y="6094781"/>
                </a:lnTo>
                <a:lnTo>
                  <a:pt x="758113" y="6050978"/>
                </a:lnTo>
                <a:lnTo>
                  <a:pt x="760133" y="6033694"/>
                </a:lnTo>
                <a:close/>
              </a:path>
              <a:path w="760730" h="6362065">
                <a:moveTo>
                  <a:pt x="760133" y="4634776"/>
                </a:moveTo>
                <a:lnTo>
                  <a:pt x="753389" y="4596765"/>
                </a:lnTo>
                <a:lnTo>
                  <a:pt x="517207" y="4331335"/>
                </a:lnTo>
                <a:lnTo>
                  <a:pt x="452424" y="4301312"/>
                </a:lnTo>
                <a:lnTo>
                  <a:pt x="417068" y="4306684"/>
                </a:lnTo>
                <a:lnTo>
                  <a:pt x="385394" y="4325886"/>
                </a:lnTo>
                <a:lnTo>
                  <a:pt x="363639" y="4355871"/>
                </a:lnTo>
                <a:lnTo>
                  <a:pt x="355371" y="4390656"/>
                </a:lnTo>
                <a:lnTo>
                  <a:pt x="360730" y="4426013"/>
                </a:lnTo>
                <a:lnTo>
                  <a:pt x="379933" y="4457687"/>
                </a:lnTo>
                <a:lnTo>
                  <a:pt x="465658" y="4550816"/>
                </a:lnTo>
                <a:lnTo>
                  <a:pt x="81381" y="4550816"/>
                </a:lnTo>
                <a:lnTo>
                  <a:pt x="49695" y="4557204"/>
                </a:lnTo>
                <a:lnTo>
                  <a:pt x="23837" y="4574654"/>
                </a:lnTo>
                <a:lnTo>
                  <a:pt x="6388" y="4600524"/>
                </a:lnTo>
                <a:lnTo>
                  <a:pt x="0" y="4632198"/>
                </a:lnTo>
                <a:lnTo>
                  <a:pt x="6388" y="4663872"/>
                </a:lnTo>
                <a:lnTo>
                  <a:pt x="23837" y="4689741"/>
                </a:lnTo>
                <a:lnTo>
                  <a:pt x="49695" y="4707179"/>
                </a:lnTo>
                <a:lnTo>
                  <a:pt x="81381" y="4713579"/>
                </a:lnTo>
                <a:lnTo>
                  <a:pt x="465658" y="4713579"/>
                </a:lnTo>
                <a:lnTo>
                  <a:pt x="379933" y="4806696"/>
                </a:lnTo>
                <a:lnTo>
                  <a:pt x="360730" y="4838382"/>
                </a:lnTo>
                <a:lnTo>
                  <a:pt x="355371" y="4873739"/>
                </a:lnTo>
                <a:lnTo>
                  <a:pt x="363639" y="4908524"/>
                </a:lnTo>
                <a:lnTo>
                  <a:pt x="385394" y="4938522"/>
                </a:lnTo>
                <a:lnTo>
                  <a:pt x="417068" y="4957711"/>
                </a:lnTo>
                <a:lnTo>
                  <a:pt x="452424" y="4963084"/>
                </a:lnTo>
                <a:lnTo>
                  <a:pt x="487222" y="4954816"/>
                </a:lnTo>
                <a:lnTo>
                  <a:pt x="735545" y="4695876"/>
                </a:lnTo>
                <a:lnTo>
                  <a:pt x="758113" y="4652073"/>
                </a:lnTo>
                <a:lnTo>
                  <a:pt x="760133" y="4634776"/>
                </a:lnTo>
                <a:close/>
              </a:path>
              <a:path w="760730" h="6362065">
                <a:moveTo>
                  <a:pt x="760133" y="3131286"/>
                </a:moveTo>
                <a:lnTo>
                  <a:pt x="753389" y="3093262"/>
                </a:lnTo>
                <a:lnTo>
                  <a:pt x="517207" y="2827845"/>
                </a:lnTo>
                <a:lnTo>
                  <a:pt x="452424" y="2797810"/>
                </a:lnTo>
                <a:lnTo>
                  <a:pt x="417068" y="2803182"/>
                </a:lnTo>
                <a:lnTo>
                  <a:pt x="385394" y="2822384"/>
                </a:lnTo>
                <a:lnTo>
                  <a:pt x="363639" y="2852369"/>
                </a:lnTo>
                <a:lnTo>
                  <a:pt x="355371" y="2887167"/>
                </a:lnTo>
                <a:lnTo>
                  <a:pt x="360730" y="2922524"/>
                </a:lnTo>
                <a:lnTo>
                  <a:pt x="379933" y="2954197"/>
                </a:lnTo>
                <a:lnTo>
                  <a:pt x="465658" y="3047327"/>
                </a:lnTo>
                <a:lnTo>
                  <a:pt x="81381" y="3047327"/>
                </a:lnTo>
                <a:lnTo>
                  <a:pt x="49695" y="3053715"/>
                </a:lnTo>
                <a:lnTo>
                  <a:pt x="23837" y="3071164"/>
                </a:lnTo>
                <a:lnTo>
                  <a:pt x="6388" y="3097022"/>
                </a:lnTo>
                <a:lnTo>
                  <a:pt x="0" y="3128708"/>
                </a:lnTo>
                <a:lnTo>
                  <a:pt x="6388" y="3160382"/>
                </a:lnTo>
                <a:lnTo>
                  <a:pt x="23837" y="3186239"/>
                </a:lnTo>
                <a:lnTo>
                  <a:pt x="49695" y="3203676"/>
                </a:lnTo>
                <a:lnTo>
                  <a:pt x="81381" y="3210077"/>
                </a:lnTo>
                <a:lnTo>
                  <a:pt x="465658" y="3210077"/>
                </a:lnTo>
                <a:lnTo>
                  <a:pt x="379933" y="3303206"/>
                </a:lnTo>
                <a:lnTo>
                  <a:pt x="360730" y="3334880"/>
                </a:lnTo>
                <a:lnTo>
                  <a:pt x="355371" y="3370237"/>
                </a:lnTo>
                <a:lnTo>
                  <a:pt x="363639" y="3405035"/>
                </a:lnTo>
                <a:lnTo>
                  <a:pt x="385394" y="3435019"/>
                </a:lnTo>
                <a:lnTo>
                  <a:pt x="417068" y="3454222"/>
                </a:lnTo>
                <a:lnTo>
                  <a:pt x="452424" y="3459594"/>
                </a:lnTo>
                <a:lnTo>
                  <a:pt x="487222" y="3451314"/>
                </a:lnTo>
                <a:lnTo>
                  <a:pt x="735545" y="3192386"/>
                </a:lnTo>
                <a:lnTo>
                  <a:pt x="758113" y="3148584"/>
                </a:lnTo>
                <a:lnTo>
                  <a:pt x="760133" y="3131286"/>
                </a:lnTo>
                <a:close/>
              </a:path>
              <a:path w="760730" h="6362065">
                <a:moveTo>
                  <a:pt x="760133" y="1732381"/>
                </a:moveTo>
                <a:lnTo>
                  <a:pt x="753389" y="1694370"/>
                </a:lnTo>
                <a:lnTo>
                  <a:pt x="517207" y="1428927"/>
                </a:lnTo>
                <a:lnTo>
                  <a:pt x="452424" y="1398905"/>
                </a:lnTo>
                <a:lnTo>
                  <a:pt x="417068" y="1404277"/>
                </a:lnTo>
                <a:lnTo>
                  <a:pt x="385394" y="1423479"/>
                </a:lnTo>
                <a:lnTo>
                  <a:pt x="363639" y="1453464"/>
                </a:lnTo>
                <a:lnTo>
                  <a:pt x="355371" y="1488262"/>
                </a:lnTo>
                <a:lnTo>
                  <a:pt x="360730" y="1523619"/>
                </a:lnTo>
                <a:lnTo>
                  <a:pt x="379933" y="1555292"/>
                </a:lnTo>
                <a:lnTo>
                  <a:pt x="465658" y="1648409"/>
                </a:lnTo>
                <a:lnTo>
                  <a:pt x="81381" y="1648409"/>
                </a:lnTo>
                <a:lnTo>
                  <a:pt x="49695" y="1654810"/>
                </a:lnTo>
                <a:lnTo>
                  <a:pt x="23837" y="1672247"/>
                </a:lnTo>
                <a:lnTo>
                  <a:pt x="6388" y="1698117"/>
                </a:lnTo>
                <a:lnTo>
                  <a:pt x="0" y="1729790"/>
                </a:lnTo>
                <a:lnTo>
                  <a:pt x="6388" y="1761477"/>
                </a:lnTo>
                <a:lnTo>
                  <a:pt x="23837" y="1787334"/>
                </a:lnTo>
                <a:lnTo>
                  <a:pt x="49695" y="1804784"/>
                </a:lnTo>
                <a:lnTo>
                  <a:pt x="81381" y="1811172"/>
                </a:lnTo>
                <a:lnTo>
                  <a:pt x="465658" y="1811172"/>
                </a:lnTo>
                <a:lnTo>
                  <a:pt x="379933" y="1904301"/>
                </a:lnTo>
                <a:lnTo>
                  <a:pt x="360730" y="1935975"/>
                </a:lnTo>
                <a:lnTo>
                  <a:pt x="355371" y="1971332"/>
                </a:lnTo>
                <a:lnTo>
                  <a:pt x="363639" y="2006130"/>
                </a:lnTo>
                <a:lnTo>
                  <a:pt x="385394" y="2036114"/>
                </a:lnTo>
                <a:lnTo>
                  <a:pt x="417068" y="2055317"/>
                </a:lnTo>
                <a:lnTo>
                  <a:pt x="452424" y="2060689"/>
                </a:lnTo>
                <a:lnTo>
                  <a:pt x="487222" y="2052408"/>
                </a:lnTo>
                <a:lnTo>
                  <a:pt x="735545" y="1793468"/>
                </a:lnTo>
                <a:lnTo>
                  <a:pt x="758113" y="1749666"/>
                </a:lnTo>
                <a:lnTo>
                  <a:pt x="760133" y="1732381"/>
                </a:lnTo>
                <a:close/>
              </a:path>
              <a:path w="760730" h="6362065">
                <a:moveTo>
                  <a:pt x="760133" y="333476"/>
                </a:moveTo>
                <a:lnTo>
                  <a:pt x="753389" y="295465"/>
                </a:lnTo>
                <a:lnTo>
                  <a:pt x="517207" y="30022"/>
                </a:lnTo>
                <a:lnTo>
                  <a:pt x="452424" y="0"/>
                </a:lnTo>
                <a:lnTo>
                  <a:pt x="417068" y="5372"/>
                </a:lnTo>
                <a:lnTo>
                  <a:pt x="385394" y="24574"/>
                </a:lnTo>
                <a:lnTo>
                  <a:pt x="363639" y="54559"/>
                </a:lnTo>
                <a:lnTo>
                  <a:pt x="355371" y="89357"/>
                </a:lnTo>
                <a:lnTo>
                  <a:pt x="360730" y="124701"/>
                </a:lnTo>
                <a:lnTo>
                  <a:pt x="379933" y="156375"/>
                </a:lnTo>
                <a:lnTo>
                  <a:pt x="465658" y="249504"/>
                </a:lnTo>
                <a:lnTo>
                  <a:pt x="81381" y="249504"/>
                </a:lnTo>
                <a:lnTo>
                  <a:pt x="49695" y="255905"/>
                </a:lnTo>
                <a:lnTo>
                  <a:pt x="23837" y="273342"/>
                </a:lnTo>
                <a:lnTo>
                  <a:pt x="6388" y="299212"/>
                </a:lnTo>
                <a:lnTo>
                  <a:pt x="0" y="330885"/>
                </a:lnTo>
                <a:lnTo>
                  <a:pt x="6388" y="362572"/>
                </a:lnTo>
                <a:lnTo>
                  <a:pt x="23837" y="388442"/>
                </a:lnTo>
                <a:lnTo>
                  <a:pt x="49695" y="405879"/>
                </a:lnTo>
                <a:lnTo>
                  <a:pt x="81381" y="412267"/>
                </a:lnTo>
                <a:lnTo>
                  <a:pt x="465658" y="412267"/>
                </a:lnTo>
                <a:lnTo>
                  <a:pt x="379933" y="505396"/>
                </a:lnTo>
                <a:lnTo>
                  <a:pt x="360730" y="537083"/>
                </a:lnTo>
                <a:lnTo>
                  <a:pt x="355371" y="572427"/>
                </a:lnTo>
                <a:lnTo>
                  <a:pt x="363639" y="607225"/>
                </a:lnTo>
                <a:lnTo>
                  <a:pt x="385394" y="637209"/>
                </a:lnTo>
                <a:lnTo>
                  <a:pt x="417068" y="656412"/>
                </a:lnTo>
                <a:lnTo>
                  <a:pt x="452424" y="661784"/>
                </a:lnTo>
                <a:lnTo>
                  <a:pt x="487222" y="653503"/>
                </a:lnTo>
                <a:lnTo>
                  <a:pt x="735545" y="394563"/>
                </a:lnTo>
                <a:lnTo>
                  <a:pt x="758113" y="350774"/>
                </a:lnTo>
                <a:lnTo>
                  <a:pt x="760133" y="333476"/>
                </a:lnTo>
                <a:close/>
              </a:path>
            </a:pathLst>
          </a:custGeom>
          <a:solidFill>
            <a:srgbClr val="ED000F"/>
          </a:solidFill>
        </p:spPr>
        <p:txBody>
          <a:bodyPr wrap="square" lIns="0" tIns="0" rIns="0" bIns="0" rtlCol="0"/>
          <a:lstStyle/>
          <a:p>
            <a:endParaRPr lang="es-CO" sz="900"/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11589" y="5444394"/>
            <a:ext cx="603247" cy="61594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05708" y="5528588"/>
            <a:ext cx="407327" cy="42056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05239" y="5444394"/>
            <a:ext cx="603247" cy="61594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01289" y="5528582"/>
            <a:ext cx="407327" cy="42055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27572" y="5585777"/>
            <a:ext cx="368297" cy="33019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81159" y="5633712"/>
            <a:ext cx="256413" cy="21308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8299326" y="5346259"/>
            <a:ext cx="3801691" cy="644792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350" marR="2540">
              <a:lnSpc>
                <a:spcPts val="1725"/>
              </a:lnSpc>
              <a:spcBef>
                <a:spcPts val="40"/>
              </a:spcBef>
            </a:pPr>
            <a:r>
              <a:rPr lang="es-CO" sz="1375" spc="-197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43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partir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73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88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décimo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62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primer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115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</a:t>
            </a:r>
            <a:r>
              <a:rPr lang="es-CO" sz="1375" spc="-14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s-CO" sz="1375" spc="-10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53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 </a:t>
            </a:r>
            <a:r>
              <a:rPr lang="es-CO" sz="1375" spc="-8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impuesto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122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92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pagar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92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</a:t>
            </a:r>
            <a:r>
              <a:rPr lang="es-CO" sz="1375" spc="-68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s-CO" sz="1375" spc="-122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83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</a:t>
            </a:r>
            <a:r>
              <a:rPr lang="es-CO" sz="1375" spc="-102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s-CO" sz="1375" spc="-7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alente  </a:t>
            </a:r>
            <a:r>
              <a:rPr lang="es-CO" sz="1375" spc="-6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b="1" spc="-110">
                <a:solidFill>
                  <a:srgbClr val="F7001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</a:t>
            </a:r>
            <a:r>
              <a:rPr lang="es-CO" sz="1375" b="1" spc="-50">
                <a:solidFill>
                  <a:srgbClr val="F7001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73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62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</a:t>
            </a:r>
            <a:r>
              <a:rPr lang="es-CO" sz="1375" spc="-55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s-CO" sz="1375" spc="-83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espondiente  </a:t>
            </a:r>
            <a:r>
              <a:rPr lang="es-CO" sz="1375" spc="-8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impuesto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375" spc="-68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liquidad</a:t>
            </a:r>
            <a:r>
              <a:rPr lang="es-CO" sz="1375" spc="-113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s-CO" sz="1375" spc="-50">
                <a:solidFill>
                  <a:srgbClr val="2E303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CO" sz="1375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65187" y="1407173"/>
            <a:ext cx="2290763" cy="25263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lang="es-CO" sz="16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Exención del </a:t>
            </a:r>
            <a:r>
              <a:rPr lang="es-CO" sz="1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40%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5791747" y="1453232"/>
            <a:ext cx="1241108" cy="25263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lang="es-CO" sz="1600" b="1" spc="-178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Segundo</a:t>
            </a:r>
            <a:r>
              <a:rPr lang="es-CO" sz="1600" b="1" spc="-32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600" b="1" spc="-158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año</a:t>
            </a:r>
            <a:endParaRPr lang="es-CO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68288" y="1438641"/>
            <a:ext cx="3505216" cy="3824231"/>
          </a:xfrm>
          <a:prstGeom prst="rect">
            <a:avLst/>
          </a:prstGeom>
        </p:spPr>
        <p:txBody>
          <a:bodyPr vert="horz" wrap="square" lIns="0" tIns="35983" rIns="0" bIns="0" rtlCol="0">
            <a:spAutoFit/>
          </a:bodyPr>
          <a:lstStyle>
            <a:defPPr>
              <a:defRPr lang="es-ES_tradnl"/>
            </a:defPPr>
            <a:lvl1pPr marL="8467" marR="150714">
              <a:lnSpc>
                <a:spcPts val="2227"/>
              </a:lnSpc>
              <a:spcBef>
                <a:spcPts val="283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sz="2400" b="1"/>
              <a:t>Para empresas nuevas  y empresas creadas por</a:t>
            </a:r>
          </a:p>
          <a:p>
            <a:r>
              <a:rPr lang="es-CO" sz="2400" b="1">
                <a:solidFill>
                  <a:srgbClr val="FF0000"/>
                </a:solidFill>
              </a:rPr>
              <a:t>jóvenes menores de 28 años.</a:t>
            </a:r>
          </a:p>
          <a:p>
            <a:endParaRPr lang="es-CO" sz="2400" b="1">
              <a:solidFill>
                <a:srgbClr val="FF0000"/>
              </a:solidFill>
            </a:endParaRPr>
          </a:p>
          <a:p>
            <a:endParaRPr lang="es-CO" sz="2400" b="1">
              <a:solidFill>
                <a:srgbClr val="FF0000"/>
              </a:solidFill>
            </a:endParaRPr>
          </a:p>
          <a:p>
            <a:r>
              <a:rPr lang="es-CO" b="1"/>
              <a:t>Por el primer año de actividad</a:t>
            </a:r>
            <a:r>
              <a:rPr lang="es-CO"/>
              <a:t>, la empresa  nueva establecida en el municipio tendrá una  exención del 50% de su impuesto a cargo  del impuesto de industria y comercio. Para  los siguientes años los beneficios serán así: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8065187" y="2106621"/>
            <a:ext cx="2290763" cy="25263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lang="es-CO" sz="16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Exención del </a:t>
            </a:r>
            <a:r>
              <a:rPr lang="es-CO" sz="1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30%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791748" y="2152680"/>
            <a:ext cx="1247905" cy="25263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lang="es-CO" sz="1600" b="1" spc="-373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 </a:t>
            </a:r>
            <a:r>
              <a:rPr lang="es-CO" sz="1600" b="1" spc="-1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s-CO" sz="1600" b="1" spc="-92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s-CO" sz="1600" b="1" spc="-102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</a:t>
            </a:r>
            <a:r>
              <a:rPr lang="es-CO" sz="1600" b="1" spc="-32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600" b="1" spc="-158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año</a:t>
            </a:r>
            <a:endParaRPr lang="es-CO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65187" y="2806076"/>
            <a:ext cx="2290763" cy="25263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lang="es-CO" sz="16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Exención del </a:t>
            </a:r>
            <a:r>
              <a:rPr lang="es-CO" sz="1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5791748" y="2852135"/>
            <a:ext cx="1046162" cy="25263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lang="es-CO" sz="1600" b="1" spc="-145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Cuarto</a:t>
            </a:r>
            <a:r>
              <a:rPr lang="es-CO" sz="1600" b="1" spc="-32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600" b="1" spc="-158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año</a:t>
            </a:r>
            <a:endParaRPr lang="es-CO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065187" y="3557825"/>
            <a:ext cx="2290763" cy="25263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lang="es-CO" sz="16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Exención del </a:t>
            </a:r>
            <a:r>
              <a:rPr lang="es-CO" sz="1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10%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5791748" y="3603884"/>
            <a:ext cx="1033780" cy="25263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lang="es-CO" sz="1600" b="1" spc="-163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Quinto</a:t>
            </a:r>
            <a:r>
              <a:rPr lang="es-CO" sz="1600" b="1" spc="-32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600" b="1" spc="-158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año</a:t>
            </a:r>
            <a:endParaRPr lang="es-CO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065188" y="4257274"/>
            <a:ext cx="2134984" cy="25263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lang="es-CO" sz="16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Exención del </a:t>
            </a:r>
            <a:r>
              <a:rPr lang="es-CO" sz="1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5%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5791748" y="4172578"/>
            <a:ext cx="1473835" cy="774251"/>
          </a:xfrm>
          <a:prstGeom prst="rect">
            <a:avLst/>
          </a:prstGeom>
        </p:spPr>
        <p:txBody>
          <a:bodyPr vert="horz" wrap="square" lIns="0" tIns="42863" rIns="0" bIns="0" rtlCol="0">
            <a:spAutoFit/>
          </a:bodyPr>
          <a:lstStyle/>
          <a:p>
            <a:pPr marL="6350" marR="2540">
              <a:lnSpc>
                <a:spcPts val="1889"/>
              </a:lnSpc>
              <a:spcBef>
                <a:spcPts val="338"/>
              </a:spcBef>
            </a:pPr>
            <a:r>
              <a:rPr lang="es-CO" sz="1600" b="1" spc="-13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Sexto,</a:t>
            </a:r>
            <a:r>
              <a:rPr lang="es-CO" sz="1600" b="1" spc="-1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600" b="1" spc="-107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séptimo,  </a:t>
            </a:r>
            <a:r>
              <a:rPr lang="es-CO" sz="1600" b="1" spc="-115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</a:t>
            </a:r>
            <a:r>
              <a:rPr lang="es-CO" sz="1600" b="1" spc="-15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</a:t>
            </a:r>
            <a:r>
              <a:rPr lang="es-CO" sz="1600" b="1" spc="-118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o,</a:t>
            </a:r>
            <a:r>
              <a:rPr lang="es-CO" sz="1600" b="1" spc="-1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600" b="1" spc="-182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s-CO" sz="1600" b="1" spc="-195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s-CO" sz="1600" b="1" spc="-15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s-CO" sz="1600" b="1" spc="-133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eno  </a:t>
            </a:r>
            <a:r>
              <a:rPr lang="es-CO" sz="1600" b="1" spc="-137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s-CO" sz="1600" b="1" spc="-32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600" b="1" spc="-14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décimo</a:t>
            </a:r>
            <a:r>
              <a:rPr lang="es-CO" sz="1600" b="1" spc="-32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600" b="1" spc="-15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año:</a:t>
            </a:r>
            <a:endParaRPr lang="es-CO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ftr" sz="quarter" idx="5"/>
          </p:nvPr>
        </p:nvSpPr>
        <p:spPr>
          <a:xfrm>
            <a:off x="642062" y="6399630"/>
            <a:ext cx="4132828" cy="26507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350">
              <a:lnSpc>
                <a:spcPts val="1013"/>
              </a:lnSpc>
            </a:pPr>
            <a:r>
              <a:rPr lang="es-CO" spc="-77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</a:t>
            </a:r>
            <a:r>
              <a:rPr lang="es-CO" spc="-9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pc="-1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ALCALDÍA</a:t>
            </a:r>
            <a:r>
              <a:rPr lang="es-CO" spc="-3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pc="-13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MUNICIPAL</a:t>
            </a:r>
            <a:r>
              <a:rPr lang="es-CO" spc="-2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pc="-15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es-CO" spc="-3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pc="-14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GACHANCIPÁ.</a:t>
            </a:r>
            <a:r>
              <a:rPr lang="es-CO" spc="-6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pc="-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Secretaría</a:t>
            </a:r>
            <a:r>
              <a:rPr lang="es-CO" spc="-3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pc="-8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es-CO" spc="-2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pc="-8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Hacienda/Acuerdo</a:t>
            </a:r>
            <a:r>
              <a:rPr lang="es-CO" spc="-3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pc="-6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municipal</a:t>
            </a:r>
            <a:r>
              <a:rPr lang="es-CO" spc="-2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pc="-62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025-2020/Vigencia</a:t>
            </a:r>
            <a:r>
              <a:rPr lang="es-CO" spc="-28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pc="-6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F262C17F-1E85-4621-B806-9B53E28B21C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  <p:sp>
        <p:nvSpPr>
          <p:cNvPr id="53" name="Marcador de número de diapositiva 1">
            <a:extLst>
              <a:ext uri="{FF2B5EF4-FFF2-40B4-BE49-F238E27FC236}">
                <a16:creationId xmlns:a16="http://schemas.microsoft.com/office/drawing/2014/main" id="{3A94B08A-3001-4B1E-9005-A0E61A04DB00}"/>
              </a:ext>
            </a:extLst>
          </p:cNvPr>
          <p:cNvSpPr txBox="1">
            <a:spLocks/>
          </p:cNvSpPr>
          <p:nvPr/>
        </p:nvSpPr>
        <p:spPr>
          <a:xfrm>
            <a:off x="9383110" y="64416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100" kern="1200">
                <a:solidFill>
                  <a:schemeClr val="accent5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/>
              <a:t>l </a:t>
            </a:r>
            <a:fld id="{3560A539-60BC-564F-B886-79E017DCAD47}" type="slidenum">
              <a:rPr lang="es-CO" smtClean="0"/>
              <a:pPr/>
              <a:t>23</a:t>
            </a:fld>
            <a:endParaRPr lang="es-CO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2"/>
          <a:stretch/>
        </p:blipFill>
        <p:spPr>
          <a:xfrm>
            <a:off x="238125" y="0"/>
            <a:ext cx="11950765" cy="6858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0"/>
            <a:ext cx="238125" cy="6858000"/>
          </a:xfrm>
          <a:custGeom>
            <a:avLst/>
            <a:gdLst/>
            <a:ahLst/>
            <a:cxnLst/>
            <a:rect l="l" t="t" r="r" b="b"/>
            <a:pathLst>
              <a:path w="317500" h="9144000">
                <a:moveTo>
                  <a:pt x="0" y="9144000"/>
                </a:moveTo>
                <a:lnTo>
                  <a:pt x="317500" y="9144000"/>
                </a:lnTo>
                <a:lnTo>
                  <a:pt x="3175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B2252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238125" y="2714625"/>
            <a:ext cx="11953875" cy="1428750"/>
          </a:xfrm>
          <a:custGeom>
            <a:avLst/>
            <a:gdLst/>
            <a:ahLst/>
            <a:cxnLst/>
            <a:rect l="l" t="t" r="r" b="b"/>
            <a:pathLst>
              <a:path w="15938500" h="1905000">
                <a:moveTo>
                  <a:pt x="0" y="1905000"/>
                </a:moveTo>
                <a:lnTo>
                  <a:pt x="15938500" y="1905000"/>
                </a:lnTo>
                <a:lnTo>
                  <a:pt x="15938500" y="0"/>
                </a:lnTo>
                <a:lnTo>
                  <a:pt x="0" y="0"/>
                </a:lnTo>
                <a:lnTo>
                  <a:pt x="0" y="1905000"/>
                </a:lnTo>
                <a:close/>
              </a:path>
            </a:pathLst>
          </a:custGeom>
          <a:solidFill>
            <a:srgbClr val="091C25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71C9A91B-382F-B840-9136-36C57F843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2969278"/>
            <a:ext cx="5905691" cy="919925"/>
          </a:xfrm>
          <a:prstGeom prst="rect">
            <a:avLst/>
          </a:prstGeom>
        </p:spPr>
      </p:pic>
      <p:sp>
        <p:nvSpPr>
          <p:cNvPr id="7" name="object 50"/>
          <p:cNvSpPr txBox="1"/>
          <p:nvPr/>
        </p:nvSpPr>
        <p:spPr>
          <a:xfrm>
            <a:off x="3342424" y="4469699"/>
            <a:ext cx="6354689" cy="594393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s-CO" sz="3800" b="1">
                <a:solidFill>
                  <a:srgbClr val="091C25"/>
                </a:solidFill>
                <a:latin typeface="Tahoma"/>
                <a:cs typeface="Tahoma"/>
              </a:rPr>
              <a:t>Bodegas Disponibles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upo 97">
            <a:extLst>
              <a:ext uri="{FF2B5EF4-FFF2-40B4-BE49-F238E27FC236}">
                <a16:creationId xmlns:a16="http://schemas.microsoft.com/office/drawing/2014/main" id="{2CE2E58C-A734-E246-8746-D10B80E95A9C}"/>
              </a:ext>
            </a:extLst>
          </p:cNvPr>
          <p:cNvGrpSpPr/>
          <p:nvPr/>
        </p:nvGrpSpPr>
        <p:grpSpPr>
          <a:xfrm>
            <a:off x="8643989" y="6262679"/>
            <a:ext cx="2811419" cy="330135"/>
            <a:chOff x="11525318" y="8350238"/>
            <a:chExt cx="3748559" cy="440180"/>
          </a:xfrm>
        </p:grpSpPr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E8852C38-92AA-5C49-A170-F838F4F27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5318" y="8456711"/>
              <a:ext cx="1943174" cy="302687"/>
            </a:xfrm>
            <a:prstGeom prst="rect">
              <a:avLst/>
            </a:prstGeom>
          </p:spPr>
        </p:pic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91CB22DA-1538-D64D-8564-E4270ACD0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7920" y="8350238"/>
              <a:ext cx="1525957" cy="4401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3837" y="118104"/>
            <a:ext cx="11744325" cy="1234120"/>
          </a:xfrm>
          <a:prstGeom prst="rect">
            <a:avLst/>
          </a:prstGeom>
        </p:spPr>
        <p:txBody>
          <a:bodyPr vert="horz" wrap="square" lIns="0" tIns="10478" rIns="0" bIns="0" rtlCol="0" anchor="ctr">
            <a:spAutoFit/>
          </a:bodyPr>
          <a:lstStyle/>
          <a:p>
            <a:pPr marL="9525">
              <a:lnSpc>
                <a:spcPts val="5051"/>
              </a:lnSpc>
              <a:spcBef>
                <a:spcPts val="83"/>
              </a:spcBef>
            </a:pPr>
            <a:r>
              <a:rPr lang="es-MX" sz="3000" b="1" spc="-23">
                <a:solidFill>
                  <a:srgbClr val="B124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DISPONIBILIDAD </a:t>
            </a:r>
            <a:br>
              <a:rPr lang="es-MX" sz="3000" b="1" spc="-23">
                <a:solidFill>
                  <a:srgbClr val="B124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000" b="1" spc="-23">
                <a:solidFill>
                  <a:srgbClr val="B124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BODEGAS Y OFICINAS</a:t>
            </a:r>
            <a:endParaRPr lang="es-MX" sz="3000" b="1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B32C9D6C-2528-A5C4-7232-936632C1749D}"/>
              </a:ext>
            </a:extLst>
          </p:cNvPr>
          <p:cNvSpPr/>
          <p:nvPr/>
        </p:nvSpPr>
        <p:spPr>
          <a:xfrm rot="16200000">
            <a:off x="9794774" y="-341550"/>
            <a:ext cx="1343354" cy="2025974"/>
          </a:xfrm>
          <a:custGeom>
            <a:avLst/>
            <a:gdLst>
              <a:gd name="connsiteX0" fmla="*/ 1567783 w 1567782"/>
              <a:gd name="connsiteY0" fmla="*/ 0 h 2025974"/>
              <a:gd name="connsiteX1" fmla="*/ 1567783 w 1567782"/>
              <a:gd name="connsiteY1" fmla="*/ 665227 h 2025974"/>
              <a:gd name="connsiteX2" fmla="*/ 1307979 w 1567782"/>
              <a:gd name="connsiteY2" fmla="*/ 1488164 h 2025974"/>
              <a:gd name="connsiteX3" fmla="*/ 1138184 w 1567782"/>
              <a:gd name="connsiteY3" fmla="*/ 2025974 h 2025974"/>
              <a:gd name="connsiteX4" fmla="*/ 0 w 1567782"/>
              <a:gd name="connsiteY4" fmla="*/ 2025974 h 2025974"/>
              <a:gd name="connsiteX5" fmla="*/ 639632 w 1567782"/>
              <a:gd name="connsiteY5" fmla="*/ 0 h 2025974"/>
              <a:gd name="connsiteX6" fmla="*/ 1567783 w 1567782"/>
              <a:gd name="connsiteY6" fmla="*/ 0 h 202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7782" h="2025974">
                <a:moveTo>
                  <a:pt x="1567783" y="0"/>
                </a:moveTo>
                <a:lnTo>
                  <a:pt x="1567783" y="665227"/>
                </a:lnTo>
                <a:lnTo>
                  <a:pt x="1307979" y="1488164"/>
                </a:lnTo>
                <a:lnTo>
                  <a:pt x="1138184" y="2025974"/>
                </a:lnTo>
                <a:lnTo>
                  <a:pt x="0" y="2025974"/>
                </a:lnTo>
                <a:lnTo>
                  <a:pt x="639632" y="0"/>
                </a:lnTo>
                <a:lnTo>
                  <a:pt x="1567783" y="0"/>
                </a:lnTo>
                <a:close/>
              </a:path>
            </a:pathLst>
          </a:custGeom>
          <a:solidFill>
            <a:srgbClr val="C00000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0B1AFDB1-297D-4633-1CAA-DA437C366662}"/>
              </a:ext>
            </a:extLst>
          </p:cNvPr>
          <p:cNvSpPr/>
          <p:nvPr/>
        </p:nvSpPr>
        <p:spPr>
          <a:xfrm rot="16200000">
            <a:off x="8975713" y="-1022689"/>
            <a:ext cx="943465" cy="2988365"/>
          </a:xfrm>
          <a:custGeom>
            <a:avLst/>
            <a:gdLst>
              <a:gd name="connsiteX0" fmla="*/ 943466 w 943465"/>
              <a:gd name="connsiteY0" fmla="*/ 0 h 2988365"/>
              <a:gd name="connsiteX1" fmla="*/ 943466 w 943465"/>
              <a:gd name="connsiteY1" fmla="*/ 2988366 h 2988365"/>
              <a:gd name="connsiteX2" fmla="*/ 0 w 943465"/>
              <a:gd name="connsiteY2" fmla="*/ 2988366 h 2988365"/>
              <a:gd name="connsiteX3" fmla="*/ 469825 w 943465"/>
              <a:gd name="connsiteY3" fmla="*/ 1500202 h 2988365"/>
              <a:gd name="connsiteX4" fmla="*/ 943466 w 943465"/>
              <a:gd name="connsiteY4" fmla="*/ 0 h 298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465" h="2988365">
                <a:moveTo>
                  <a:pt x="943466" y="0"/>
                </a:moveTo>
                <a:lnTo>
                  <a:pt x="943466" y="2988366"/>
                </a:lnTo>
                <a:lnTo>
                  <a:pt x="0" y="2988366"/>
                </a:lnTo>
                <a:lnTo>
                  <a:pt x="469825" y="1500202"/>
                </a:lnTo>
                <a:lnTo>
                  <a:pt x="943466" y="0"/>
                </a:lnTo>
                <a:close/>
              </a:path>
            </a:pathLst>
          </a:custGeom>
          <a:solidFill>
            <a:srgbClr val="9E968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B34B6513-EE7A-4A30-097F-D5D8447AF9F4}"/>
              </a:ext>
            </a:extLst>
          </p:cNvPr>
          <p:cNvSpPr/>
          <p:nvPr/>
        </p:nvSpPr>
        <p:spPr>
          <a:xfrm rot="16200000">
            <a:off x="10553106" y="-852607"/>
            <a:ext cx="786525" cy="2491260"/>
          </a:xfrm>
          <a:custGeom>
            <a:avLst/>
            <a:gdLst>
              <a:gd name="connsiteX0" fmla="*/ 786526 w 786525"/>
              <a:gd name="connsiteY0" fmla="*/ 0 h 2491260"/>
              <a:gd name="connsiteX1" fmla="*/ 786526 w 786525"/>
              <a:gd name="connsiteY1" fmla="*/ 2491261 h 2491260"/>
              <a:gd name="connsiteX2" fmla="*/ 0 w 786525"/>
              <a:gd name="connsiteY2" fmla="*/ 2491261 h 2491260"/>
              <a:gd name="connsiteX3" fmla="*/ 224954 w 786525"/>
              <a:gd name="connsiteY3" fmla="*/ 1778701 h 2491260"/>
              <a:gd name="connsiteX4" fmla="*/ 394749 w 786525"/>
              <a:gd name="connsiteY4" fmla="*/ 1240890 h 2491260"/>
              <a:gd name="connsiteX5" fmla="*/ 786526 w 786525"/>
              <a:gd name="connsiteY5" fmla="*/ 0 h 249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525" h="2491260">
                <a:moveTo>
                  <a:pt x="786526" y="0"/>
                </a:moveTo>
                <a:lnTo>
                  <a:pt x="786526" y="2491261"/>
                </a:lnTo>
                <a:lnTo>
                  <a:pt x="0" y="2491261"/>
                </a:lnTo>
                <a:lnTo>
                  <a:pt x="224954" y="1778701"/>
                </a:lnTo>
                <a:lnTo>
                  <a:pt x="394749" y="1240890"/>
                </a:lnTo>
                <a:lnTo>
                  <a:pt x="78652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A421F3D9-8304-F15E-6C09-298E12050300}"/>
              </a:ext>
            </a:extLst>
          </p:cNvPr>
          <p:cNvSpPr/>
          <p:nvPr/>
        </p:nvSpPr>
        <p:spPr>
          <a:xfrm rot="16200000">
            <a:off x="11258025" y="-485989"/>
            <a:ext cx="448225" cy="1419722"/>
          </a:xfrm>
          <a:custGeom>
            <a:avLst/>
            <a:gdLst>
              <a:gd name="connsiteX0" fmla="*/ 448225 w 448225"/>
              <a:gd name="connsiteY0" fmla="*/ 0 h 1419722"/>
              <a:gd name="connsiteX1" fmla="*/ 448225 w 448225"/>
              <a:gd name="connsiteY1" fmla="*/ 1419722 h 1419722"/>
              <a:gd name="connsiteX2" fmla="*/ 0 w 448225"/>
              <a:gd name="connsiteY2" fmla="*/ 1419722 h 1419722"/>
              <a:gd name="connsiteX3" fmla="*/ 394760 w 448225"/>
              <a:gd name="connsiteY3" fmla="*/ 169352 h 1419722"/>
              <a:gd name="connsiteX4" fmla="*/ 448225 w 448225"/>
              <a:gd name="connsiteY4" fmla="*/ 0 h 141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25" h="1419722">
                <a:moveTo>
                  <a:pt x="448225" y="0"/>
                </a:moveTo>
                <a:lnTo>
                  <a:pt x="448225" y="1419722"/>
                </a:lnTo>
                <a:lnTo>
                  <a:pt x="0" y="1419722"/>
                </a:lnTo>
                <a:lnTo>
                  <a:pt x="394760" y="169352"/>
                </a:lnTo>
                <a:lnTo>
                  <a:pt x="448225" y="0"/>
                </a:lnTo>
                <a:close/>
              </a:path>
            </a:pathLst>
          </a:custGeom>
          <a:solidFill>
            <a:srgbClr val="3C424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036F272F-D508-23DE-58D8-2709A7B679FB}"/>
              </a:ext>
            </a:extLst>
          </p:cNvPr>
          <p:cNvSpPr/>
          <p:nvPr/>
        </p:nvSpPr>
        <p:spPr>
          <a:xfrm rot="16200000" flipH="1" flipV="1">
            <a:off x="2272822" y="4904583"/>
            <a:ext cx="943465" cy="2988365"/>
          </a:xfrm>
          <a:custGeom>
            <a:avLst/>
            <a:gdLst>
              <a:gd name="connsiteX0" fmla="*/ 943466 w 943465"/>
              <a:gd name="connsiteY0" fmla="*/ 0 h 2988365"/>
              <a:gd name="connsiteX1" fmla="*/ 943466 w 943465"/>
              <a:gd name="connsiteY1" fmla="*/ 2988366 h 2988365"/>
              <a:gd name="connsiteX2" fmla="*/ 0 w 943465"/>
              <a:gd name="connsiteY2" fmla="*/ 2988366 h 2988365"/>
              <a:gd name="connsiteX3" fmla="*/ 469825 w 943465"/>
              <a:gd name="connsiteY3" fmla="*/ 1500202 h 2988365"/>
              <a:gd name="connsiteX4" fmla="*/ 943466 w 943465"/>
              <a:gd name="connsiteY4" fmla="*/ 0 h 298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465" h="2988365">
                <a:moveTo>
                  <a:pt x="943466" y="0"/>
                </a:moveTo>
                <a:lnTo>
                  <a:pt x="943466" y="2988366"/>
                </a:lnTo>
                <a:lnTo>
                  <a:pt x="0" y="2988366"/>
                </a:lnTo>
                <a:lnTo>
                  <a:pt x="469825" y="1500202"/>
                </a:lnTo>
                <a:lnTo>
                  <a:pt x="943466" y="0"/>
                </a:lnTo>
                <a:close/>
              </a:path>
            </a:pathLst>
          </a:custGeom>
          <a:solidFill>
            <a:srgbClr val="9E968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5EFCA68A-1F51-2064-AD01-14C41EE1F368}"/>
              </a:ext>
            </a:extLst>
          </p:cNvPr>
          <p:cNvSpPr/>
          <p:nvPr/>
        </p:nvSpPr>
        <p:spPr>
          <a:xfrm rot="16200000" flipH="1" flipV="1">
            <a:off x="852369" y="5231606"/>
            <a:ext cx="786525" cy="2491260"/>
          </a:xfrm>
          <a:custGeom>
            <a:avLst/>
            <a:gdLst>
              <a:gd name="connsiteX0" fmla="*/ 786526 w 786525"/>
              <a:gd name="connsiteY0" fmla="*/ 0 h 2491260"/>
              <a:gd name="connsiteX1" fmla="*/ 786526 w 786525"/>
              <a:gd name="connsiteY1" fmla="*/ 2491261 h 2491260"/>
              <a:gd name="connsiteX2" fmla="*/ 0 w 786525"/>
              <a:gd name="connsiteY2" fmla="*/ 2491261 h 2491260"/>
              <a:gd name="connsiteX3" fmla="*/ 224954 w 786525"/>
              <a:gd name="connsiteY3" fmla="*/ 1778701 h 2491260"/>
              <a:gd name="connsiteX4" fmla="*/ 394749 w 786525"/>
              <a:gd name="connsiteY4" fmla="*/ 1240890 h 2491260"/>
              <a:gd name="connsiteX5" fmla="*/ 786526 w 786525"/>
              <a:gd name="connsiteY5" fmla="*/ 0 h 249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525" h="2491260">
                <a:moveTo>
                  <a:pt x="786526" y="0"/>
                </a:moveTo>
                <a:lnTo>
                  <a:pt x="786526" y="2491261"/>
                </a:lnTo>
                <a:lnTo>
                  <a:pt x="0" y="2491261"/>
                </a:lnTo>
                <a:lnTo>
                  <a:pt x="224954" y="1778701"/>
                </a:lnTo>
                <a:lnTo>
                  <a:pt x="394749" y="1240890"/>
                </a:lnTo>
                <a:lnTo>
                  <a:pt x="78652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50B6A04C-7779-D56D-ECBE-BE0835DAA924}"/>
              </a:ext>
            </a:extLst>
          </p:cNvPr>
          <p:cNvSpPr/>
          <p:nvPr/>
        </p:nvSpPr>
        <p:spPr>
          <a:xfrm rot="16200000" flipH="1" flipV="1">
            <a:off x="485750" y="5936526"/>
            <a:ext cx="448225" cy="1419722"/>
          </a:xfrm>
          <a:custGeom>
            <a:avLst/>
            <a:gdLst>
              <a:gd name="connsiteX0" fmla="*/ 448225 w 448225"/>
              <a:gd name="connsiteY0" fmla="*/ 0 h 1419722"/>
              <a:gd name="connsiteX1" fmla="*/ 448225 w 448225"/>
              <a:gd name="connsiteY1" fmla="*/ 1419722 h 1419722"/>
              <a:gd name="connsiteX2" fmla="*/ 0 w 448225"/>
              <a:gd name="connsiteY2" fmla="*/ 1419722 h 1419722"/>
              <a:gd name="connsiteX3" fmla="*/ 394760 w 448225"/>
              <a:gd name="connsiteY3" fmla="*/ 169352 h 1419722"/>
              <a:gd name="connsiteX4" fmla="*/ 448225 w 448225"/>
              <a:gd name="connsiteY4" fmla="*/ 0 h 141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25" h="1419722">
                <a:moveTo>
                  <a:pt x="448225" y="0"/>
                </a:moveTo>
                <a:lnTo>
                  <a:pt x="448225" y="1419722"/>
                </a:lnTo>
                <a:lnTo>
                  <a:pt x="0" y="1419722"/>
                </a:lnTo>
                <a:lnTo>
                  <a:pt x="394760" y="169352"/>
                </a:lnTo>
                <a:lnTo>
                  <a:pt x="448225" y="0"/>
                </a:lnTo>
                <a:close/>
              </a:path>
            </a:pathLst>
          </a:custGeom>
          <a:solidFill>
            <a:srgbClr val="3C424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E90A2C0-D4AF-BF08-E9A0-83C4E93B801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4156"/>
            <a:ext cx="7236269" cy="478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F0176B8B-47EA-EC7A-D126-AA7735A93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577283"/>
              </p:ext>
            </p:extLst>
          </p:nvPr>
        </p:nvGraphicFramePr>
        <p:xfrm>
          <a:off x="7227552" y="4008756"/>
          <a:ext cx="4882647" cy="1528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3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9784">
                <a:tc gridSpan="5">
                  <a:txBody>
                    <a:bodyPr/>
                    <a:lstStyle/>
                    <a:p>
                      <a:pPr algn="ctr"/>
                      <a:r>
                        <a:rPr lang="es-ES" sz="1200" b="1" kern="1200">
                          <a:solidFill>
                            <a:srgbClr val="DF272C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Áreas</a:t>
                      </a:r>
                      <a:r>
                        <a:rPr lang="es-ES" sz="1200" b="1" kern="1200" baseline="0">
                          <a:solidFill>
                            <a:srgbClr val="DF272C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de oficinas disponibles</a:t>
                      </a:r>
                      <a:endParaRPr lang="es-ES_tradnl" sz="1200" b="1" i="0">
                        <a:solidFill>
                          <a:srgbClr val="DF272C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2A3B6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2A3B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_tradnl" sz="1200" b="1" i="0">
                        <a:solidFill>
                          <a:srgbClr val="DF272C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784"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1" i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Edif.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D42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1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Área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1er piso(m</a:t>
                      </a:r>
                      <a:r>
                        <a:rPr lang="es-ES_tradnl" sz="1200" b="1" baseline="3000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2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)</a:t>
                      </a:r>
                      <a:endParaRPr lang="es-ES_tradnl" sz="1200" b="1">
                        <a:solidFill>
                          <a:schemeClr val="bg1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D42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1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Área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2do piso(m</a:t>
                      </a:r>
                      <a:r>
                        <a:rPr lang="es-ES_tradnl" sz="1200" b="1" baseline="3000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2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)</a:t>
                      </a:r>
                      <a:endParaRPr lang="es-ES_tradnl" sz="1200" b="1">
                        <a:solidFill>
                          <a:schemeClr val="bg1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D42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Área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3er piso(m</a:t>
                      </a:r>
                      <a:r>
                        <a:rPr lang="es-ES_tradnl" sz="1200" b="1" baseline="3000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2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)</a:t>
                      </a:r>
                      <a:endParaRPr lang="es-ES_tradnl" sz="1200" b="1">
                        <a:solidFill>
                          <a:schemeClr val="bg1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D42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Área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total(m</a:t>
                      </a:r>
                      <a:r>
                        <a:rPr lang="es-ES_tradnl" sz="1200" b="1" baseline="3000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2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)</a:t>
                      </a:r>
                      <a:endParaRPr lang="es-ES_tradnl" sz="1200" b="1">
                        <a:solidFill>
                          <a:schemeClr val="bg1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D42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53">
                <a:tc>
                  <a:txBody>
                    <a:bodyPr/>
                    <a:lstStyle/>
                    <a:p>
                      <a:pPr algn="ctr"/>
                      <a:r>
                        <a:rPr lang="es-ES_tradnl" sz="1200">
                          <a:solidFill>
                            <a:srgbClr val="3D424F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888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D424F"/>
                        </a:solidFill>
                        <a:effectLst/>
                        <a:uLnTx/>
                        <a:uFillTx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7980" marR="335280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</a:rPr>
                        <a:t>1,026</a:t>
                      </a:r>
                      <a:endParaRPr lang="es-ES_tradnl" sz="1200">
                        <a:solidFill>
                          <a:srgbClr val="3D424F"/>
                        </a:solidFill>
                        <a:effectLst/>
                        <a:latin typeface="Tahoma" charset="0"/>
                        <a:ea typeface="Tahoma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7980" marR="33528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</a:rPr>
                        <a:t>1,026</a:t>
                      </a:r>
                      <a:endParaRPr lang="es-ES_tradnl" sz="1200">
                        <a:solidFill>
                          <a:srgbClr val="3D424F"/>
                        </a:solidFill>
                        <a:effectLst/>
                        <a:latin typeface="Tahoma" charset="0"/>
                        <a:ea typeface="Tahoma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36855" marR="219710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</a:rPr>
                        <a:t>2,939</a:t>
                      </a:r>
                      <a:endParaRPr lang="es-ES_tradnl" sz="1200">
                        <a:solidFill>
                          <a:srgbClr val="3D424F"/>
                        </a:solidFill>
                        <a:effectLst/>
                        <a:latin typeface="Tahoma" charset="0"/>
                        <a:ea typeface="Tahoma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253">
                <a:tc>
                  <a:txBody>
                    <a:bodyPr/>
                    <a:lstStyle/>
                    <a:p>
                      <a:pPr algn="ctr"/>
                      <a:r>
                        <a:rPr lang="es-ES_tradnl" sz="1200">
                          <a:solidFill>
                            <a:srgbClr val="3D424F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827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568</a:t>
                      </a:r>
                      <a:endParaRPr lang="es-ES_tradnl" sz="1200">
                        <a:solidFill>
                          <a:srgbClr val="3D424F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0520" marR="33464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</a:rPr>
                        <a:t>566</a:t>
                      </a:r>
                      <a:endParaRPr lang="es-ES_tradnl" sz="1200">
                        <a:solidFill>
                          <a:srgbClr val="3D424F"/>
                        </a:solidFill>
                        <a:effectLst/>
                        <a:latin typeface="Tahoma" charset="0"/>
                        <a:ea typeface="Tahoma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0520" marR="33464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34950" marR="21971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</a:rPr>
                        <a:t>1,133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E97942B2-588F-D19D-CAA9-6961FECC2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213500"/>
              </p:ext>
            </p:extLst>
          </p:nvPr>
        </p:nvGraphicFramePr>
        <p:xfrm>
          <a:off x="7236268" y="1627912"/>
          <a:ext cx="4882648" cy="2105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868">
                <a:tc gridSpan="4">
                  <a:txBody>
                    <a:bodyPr/>
                    <a:lstStyle/>
                    <a:p>
                      <a:pPr algn="ctr"/>
                      <a:r>
                        <a:rPr lang="es-ES" sz="1200" b="1" kern="1200">
                          <a:solidFill>
                            <a:srgbClr val="DF272C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Áreas disponibles para operaciones industriales y logísticas</a:t>
                      </a:r>
                      <a:r>
                        <a:rPr lang="es-ES_tradnl" sz="1200">
                          <a:solidFill>
                            <a:srgbClr val="DF272C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endParaRPr lang="es-ES_tradnl" sz="1200" b="1" i="0">
                        <a:solidFill>
                          <a:srgbClr val="DF272C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2A3B6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_tradnl" sz="140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2A3B6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_tradnl" sz="1200" b="1" i="0">
                        <a:solidFill>
                          <a:srgbClr val="DF272C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734"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1" i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Bodega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D42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1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Área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de bodega (m</a:t>
                      </a:r>
                      <a:r>
                        <a:rPr lang="es-ES_tradnl" sz="1200" b="1" baseline="3000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2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)</a:t>
                      </a:r>
                      <a:endParaRPr lang="es-ES_tradnl" sz="1200" b="1">
                        <a:solidFill>
                          <a:schemeClr val="bg1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D42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1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Área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de servicios (m</a:t>
                      </a:r>
                      <a:r>
                        <a:rPr lang="es-ES_tradnl" sz="1200" b="1" baseline="3000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2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)</a:t>
                      </a:r>
                      <a:endParaRPr lang="es-ES_tradnl" sz="1200" b="1">
                        <a:solidFill>
                          <a:schemeClr val="bg1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D42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Área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total(m</a:t>
                      </a:r>
                      <a:r>
                        <a:rPr lang="es-ES_tradnl" sz="1200" b="1" baseline="3000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2</a:t>
                      </a:r>
                      <a:r>
                        <a:rPr lang="es-ES_tradnl" sz="1200" b="1" baseline="0">
                          <a:solidFill>
                            <a:schemeClr val="bg1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)</a:t>
                      </a:r>
                      <a:endParaRPr lang="es-ES_tradnl" sz="1200" b="1">
                        <a:solidFill>
                          <a:schemeClr val="bg1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D42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522">
                <a:tc>
                  <a:txBody>
                    <a:bodyPr/>
                    <a:lstStyle/>
                    <a:p>
                      <a:pPr algn="ctr"/>
                      <a:r>
                        <a:rPr lang="es-ES_tradnl" sz="1200">
                          <a:solidFill>
                            <a:srgbClr val="3D424F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827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17,649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0520" marR="33464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</a:rPr>
                        <a:t>1,240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827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18,889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6262"/>
                  </a:ext>
                </a:extLst>
              </a:tr>
              <a:tr h="314522">
                <a:tc>
                  <a:txBody>
                    <a:bodyPr/>
                    <a:lstStyle/>
                    <a:p>
                      <a:pPr algn="ctr"/>
                      <a:r>
                        <a:rPr lang="es-ES_tradnl" sz="1200">
                          <a:solidFill>
                            <a:srgbClr val="3D424F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827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6,856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0520" marR="33464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</a:rPr>
                        <a:t>527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827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7,283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33632"/>
                  </a:ext>
                </a:extLst>
              </a:tr>
              <a:tr h="314522">
                <a:tc>
                  <a:txBody>
                    <a:bodyPr/>
                    <a:lstStyle/>
                    <a:p>
                      <a:pPr algn="ctr"/>
                      <a:r>
                        <a:rPr lang="es-ES_tradnl" sz="1200">
                          <a:solidFill>
                            <a:srgbClr val="3D424F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827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2,195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0520" marR="33464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</a:rPr>
                        <a:t>330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827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2,525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50792"/>
                  </a:ext>
                </a:extLst>
              </a:tr>
              <a:tr h="314522">
                <a:tc>
                  <a:txBody>
                    <a:bodyPr/>
                    <a:lstStyle/>
                    <a:p>
                      <a:pPr algn="ctr"/>
                      <a:r>
                        <a:rPr lang="es-ES_tradnl" sz="1200">
                          <a:solidFill>
                            <a:srgbClr val="3D424F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827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19,998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0520" marR="33464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</a:rPr>
                        <a:t>1,136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8275"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rgbClr val="3D424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21,134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752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360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938078"/>
            <a:ext cx="7258050" cy="5219973"/>
          </a:xfrm>
          <a:prstGeom prst="rect">
            <a:avLst/>
          </a:prstGeom>
        </p:spPr>
      </p:pic>
      <p:grpSp>
        <p:nvGrpSpPr>
          <p:cNvPr id="98" name="Grupo 97">
            <a:extLst>
              <a:ext uri="{FF2B5EF4-FFF2-40B4-BE49-F238E27FC236}">
                <a16:creationId xmlns:a16="http://schemas.microsoft.com/office/drawing/2014/main" id="{2CE2E58C-A734-E246-8746-D10B80E95A9C}"/>
              </a:ext>
            </a:extLst>
          </p:cNvPr>
          <p:cNvGrpSpPr/>
          <p:nvPr/>
        </p:nvGrpSpPr>
        <p:grpSpPr>
          <a:xfrm>
            <a:off x="8643989" y="6262679"/>
            <a:ext cx="2811419" cy="330135"/>
            <a:chOff x="11525318" y="8350238"/>
            <a:chExt cx="3748559" cy="440180"/>
          </a:xfrm>
        </p:grpSpPr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E8852C38-92AA-5C49-A170-F838F4F27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5318" y="8456711"/>
              <a:ext cx="1943174" cy="302687"/>
            </a:xfrm>
            <a:prstGeom prst="rect">
              <a:avLst/>
            </a:prstGeom>
          </p:spPr>
        </p:pic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91CB22DA-1538-D64D-8564-E4270ACD0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7920" y="8350238"/>
              <a:ext cx="1525957" cy="4401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9680" y="-109798"/>
            <a:ext cx="8408416" cy="1888146"/>
          </a:xfrm>
          <a:prstGeom prst="rect">
            <a:avLst/>
          </a:prstGeom>
        </p:spPr>
        <p:txBody>
          <a:bodyPr vert="horz" wrap="square" lIns="0" tIns="10478" rIns="0" bIns="0" rtlCol="0" anchor="ctr">
            <a:spAutoFit/>
          </a:bodyPr>
          <a:lstStyle/>
          <a:p>
            <a:pPr marL="9525">
              <a:lnSpc>
                <a:spcPts val="5051"/>
              </a:lnSpc>
              <a:spcBef>
                <a:spcPts val="83"/>
              </a:spcBef>
            </a:pPr>
            <a:r>
              <a:rPr lang="es-MX" sz="3000" b="1" spc="-23">
                <a:solidFill>
                  <a:srgbClr val="B1242B"/>
                </a:solidFill>
                <a:latin typeface="Tahoma"/>
                <a:ea typeface="Tahoma"/>
                <a:cs typeface="Tahoma"/>
              </a:rPr>
              <a:t>PROPUESTA DE UBICACIÓN</a:t>
            </a:r>
            <a:br>
              <a:rPr lang="es-MX" sz="3000" b="1" spc="-2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3000" b="1" spc="-23">
                <a:solidFill>
                  <a:srgbClr val="B1242B"/>
                </a:solidFill>
                <a:latin typeface="Tahoma"/>
                <a:ea typeface="Tahoma"/>
                <a:cs typeface="Tahoma"/>
              </a:rPr>
              <a:t>Bodega 1 </a:t>
            </a:r>
            <a:br>
              <a:rPr lang="es-MX" sz="3000" b="1" spc="-23">
                <a:solidFill>
                  <a:srgbClr val="B1242B"/>
                </a:solidFill>
                <a:latin typeface="Tahoma"/>
                <a:ea typeface="Tahoma"/>
                <a:cs typeface="Tahoma"/>
              </a:rPr>
            </a:br>
            <a:r>
              <a:rPr lang="es-MX" sz="3000" b="1" spc="-23">
                <a:solidFill>
                  <a:srgbClr val="B1242B"/>
                </a:solidFill>
                <a:latin typeface="Tahoma"/>
                <a:ea typeface="Tahoma"/>
                <a:cs typeface="Tahoma"/>
              </a:rPr>
              <a:t>Bodega 8</a:t>
            </a:r>
            <a:endParaRPr lang="es-MX" sz="3000" b="1">
              <a:solidFill>
                <a:srgbClr val="B1242B"/>
              </a:solidFill>
              <a:latin typeface="Tahoma"/>
              <a:ea typeface="Tahoma"/>
              <a:cs typeface="Tahoma"/>
            </a:endParaRPr>
          </a:p>
        </p:txBody>
      </p:sp>
      <p:grpSp>
        <p:nvGrpSpPr>
          <p:cNvPr id="157" name="Grupo 156">
            <a:extLst>
              <a:ext uri="{FF2B5EF4-FFF2-40B4-BE49-F238E27FC236}">
                <a16:creationId xmlns:a16="http://schemas.microsoft.com/office/drawing/2014/main" id="{248369E2-291D-144E-8952-2E429F6CF89B}"/>
              </a:ext>
            </a:extLst>
          </p:cNvPr>
          <p:cNvGrpSpPr/>
          <p:nvPr/>
        </p:nvGrpSpPr>
        <p:grpSpPr>
          <a:xfrm>
            <a:off x="3938622" y="3374369"/>
            <a:ext cx="964270" cy="1090536"/>
            <a:chOff x="10370265" y="4229206"/>
            <a:chExt cx="586740" cy="644337"/>
          </a:xfrm>
        </p:grpSpPr>
        <p:sp>
          <p:nvSpPr>
            <p:cNvPr id="123" name="object 63">
              <a:extLst>
                <a:ext uri="{FF2B5EF4-FFF2-40B4-BE49-F238E27FC236}">
                  <a16:creationId xmlns:a16="http://schemas.microsoft.com/office/drawing/2014/main" id="{EB6F62C0-CF46-464E-833E-4AE01FF063FC}"/>
                </a:ext>
              </a:extLst>
            </p:cNvPr>
            <p:cNvSpPr/>
            <p:nvPr/>
          </p:nvSpPr>
          <p:spPr>
            <a:xfrm>
              <a:off x="10370265" y="4229206"/>
              <a:ext cx="586740" cy="415925"/>
            </a:xfrm>
            <a:custGeom>
              <a:avLst/>
              <a:gdLst/>
              <a:ahLst/>
              <a:cxnLst/>
              <a:rect l="l" t="t" r="r" b="b"/>
              <a:pathLst>
                <a:path w="586740" h="415925">
                  <a:moveTo>
                    <a:pt x="586181" y="415734"/>
                  </a:moveTo>
                  <a:lnTo>
                    <a:pt x="0" y="415734"/>
                  </a:lnTo>
                  <a:lnTo>
                    <a:pt x="0" y="0"/>
                  </a:lnTo>
                  <a:lnTo>
                    <a:pt x="586181" y="0"/>
                  </a:lnTo>
                  <a:lnTo>
                    <a:pt x="586181" y="415734"/>
                  </a:lnTo>
                  <a:close/>
                </a:path>
              </a:pathLst>
            </a:custGeom>
            <a:solidFill>
              <a:srgbClr val="B1242B"/>
            </a:solidFill>
          </p:spPr>
          <p:txBody>
            <a:bodyPr wrap="square" lIns="0" tIns="0" rIns="0" bIns="0" rtlCol="0" anchor="ctr"/>
            <a:lstStyle/>
            <a:p>
              <a:endParaRPr sz="12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4" name="object 65">
              <a:extLst>
                <a:ext uri="{FF2B5EF4-FFF2-40B4-BE49-F238E27FC236}">
                  <a16:creationId xmlns:a16="http://schemas.microsoft.com/office/drawing/2014/main" id="{E53F785A-3847-A545-9B44-5FB3CCDEA170}"/>
                </a:ext>
              </a:extLst>
            </p:cNvPr>
            <p:cNvSpPr/>
            <p:nvPr/>
          </p:nvSpPr>
          <p:spPr>
            <a:xfrm>
              <a:off x="10580194" y="4644943"/>
              <a:ext cx="166370" cy="228600"/>
            </a:xfrm>
            <a:custGeom>
              <a:avLst/>
              <a:gdLst/>
              <a:ahLst/>
              <a:cxnLst/>
              <a:rect l="l" t="t" r="r" b="b"/>
              <a:pathLst>
                <a:path w="166369" h="228600">
                  <a:moveTo>
                    <a:pt x="166306" y="0"/>
                  </a:moveTo>
                  <a:lnTo>
                    <a:pt x="0" y="0"/>
                  </a:lnTo>
                  <a:lnTo>
                    <a:pt x="83159" y="228346"/>
                  </a:lnTo>
                  <a:lnTo>
                    <a:pt x="166306" y="0"/>
                  </a:lnTo>
                  <a:close/>
                </a:path>
              </a:pathLst>
            </a:custGeom>
            <a:solidFill>
              <a:srgbClr val="B1242B"/>
            </a:solidFill>
          </p:spPr>
          <p:txBody>
            <a:bodyPr wrap="square" lIns="0" tIns="0" rIns="0" bIns="0" rtlCol="0" anchor="ctr"/>
            <a:lstStyle/>
            <a:p>
              <a:endParaRPr sz="12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7" name="CuadroTexto 146">
              <a:extLst>
                <a:ext uri="{FF2B5EF4-FFF2-40B4-BE49-F238E27FC236}">
                  <a16:creationId xmlns:a16="http://schemas.microsoft.com/office/drawing/2014/main" id="{D95F89E1-9979-7847-B3BB-58CF16E09A82}"/>
                </a:ext>
              </a:extLst>
            </p:cNvPr>
            <p:cNvSpPr txBox="1"/>
            <p:nvPr/>
          </p:nvSpPr>
          <p:spPr>
            <a:xfrm>
              <a:off x="10435035" y="4367928"/>
              <a:ext cx="457200" cy="13848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 lIns="27000" tIns="18900" rIns="27000" bIns="18900" rtlCol="0" anchor="ctr">
              <a:spAutoFit/>
            </a:bodyPr>
            <a:lstStyle/>
            <a:p>
              <a:pPr algn="ctr"/>
              <a:r>
                <a:rPr lang="es-CO" sz="1275" b="1">
                  <a:ln w="3175">
                    <a:noFill/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C4D2F0F-9EAE-4A88-96F1-7FCE234454A8}"/>
              </a:ext>
            </a:extLst>
          </p:cNvPr>
          <p:cNvGrpSpPr/>
          <p:nvPr/>
        </p:nvGrpSpPr>
        <p:grpSpPr>
          <a:xfrm>
            <a:off x="7675975" y="4238684"/>
            <a:ext cx="1351174" cy="703949"/>
            <a:chOff x="10134841" y="4229206"/>
            <a:chExt cx="822164" cy="415925"/>
          </a:xfrm>
        </p:grpSpPr>
        <p:sp>
          <p:nvSpPr>
            <p:cNvPr id="21" name="object 63">
              <a:extLst>
                <a:ext uri="{FF2B5EF4-FFF2-40B4-BE49-F238E27FC236}">
                  <a16:creationId xmlns:a16="http://schemas.microsoft.com/office/drawing/2014/main" id="{FD4045AA-D8FB-4DA0-B6D0-46D20B3DA4A7}"/>
                </a:ext>
              </a:extLst>
            </p:cNvPr>
            <p:cNvSpPr/>
            <p:nvPr/>
          </p:nvSpPr>
          <p:spPr>
            <a:xfrm>
              <a:off x="10370265" y="4229206"/>
              <a:ext cx="586740" cy="415925"/>
            </a:xfrm>
            <a:custGeom>
              <a:avLst/>
              <a:gdLst/>
              <a:ahLst/>
              <a:cxnLst/>
              <a:rect l="l" t="t" r="r" b="b"/>
              <a:pathLst>
                <a:path w="586740" h="415925">
                  <a:moveTo>
                    <a:pt x="586181" y="415734"/>
                  </a:moveTo>
                  <a:lnTo>
                    <a:pt x="0" y="415734"/>
                  </a:lnTo>
                  <a:lnTo>
                    <a:pt x="0" y="0"/>
                  </a:lnTo>
                  <a:lnTo>
                    <a:pt x="586181" y="0"/>
                  </a:lnTo>
                  <a:lnTo>
                    <a:pt x="586181" y="415734"/>
                  </a:lnTo>
                  <a:close/>
                </a:path>
              </a:pathLst>
            </a:custGeom>
            <a:solidFill>
              <a:srgbClr val="B1242B"/>
            </a:solidFill>
          </p:spPr>
          <p:txBody>
            <a:bodyPr wrap="square" lIns="0" tIns="0" rIns="0" bIns="0" rtlCol="0" anchor="ctr"/>
            <a:lstStyle/>
            <a:p>
              <a:endParaRPr sz="12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object 65">
              <a:extLst>
                <a:ext uri="{FF2B5EF4-FFF2-40B4-BE49-F238E27FC236}">
                  <a16:creationId xmlns:a16="http://schemas.microsoft.com/office/drawing/2014/main" id="{D8DAEFE3-9729-4CFB-B2BD-AE1C47FEE249}"/>
                </a:ext>
              </a:extLst>
            </p:cNvPr>
            <p:cNvSpPr/>
            <p:nvPr/>
          </p:nvSpPr>
          <p:spPr>
            <a:xfrm rot="5400000">
              <a:off x="10171779" y="4326616"/>
              <a:ext cx="161548" cy="235424"/>
            </a:xfrm>
            <a:custGeom>
              <a:avLst/>
              <a:gdLst/>
              <a:ahLst/>
              <a:cxnLst/>
              <a:rect l="l" t="t" r="r" b="b"/>
              <a:pathLst>
                <a:path w="166369" h="228600">
                  <a:moveTo>
                    <a:pt x="166306" y="0"/>
                  </a:moveTo>
                  <a:lnTo>
                    <a:pt x="0" y="0"/>
                  </a:lnTo>
                  <a:lnTo>
                    <a:pt x="83159" y="228346"/>
                  </a:lnTo>
                  <a:lnTo>
                    <a:pt x="166306" y="0"/>
                  </a:lnTo>
                  <a:close/>
                </a:path>
              </a:pathLst>
            </a:custGeom>
            <a:solidFill>
              <a:srgbClr val="B1242B"/>
            </a:solidFill>
          </p:spPr>
          <p:txBody>
            <a:bodyPr wrap="square" lIns="0" tIns="0" rIns="0" bIns="0" rtlCol="0" anchor="ctr"/>
            <a:lstStyle/>
            <a:p>
              <a:endParaRPr sz="12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5795F93-EA85-47EF-9580-3B180C803438}"/>
                </a:ext>
              </a:extLst>
            </p:cNvPr>
            <p:cNvSpPr txBox="1"/>
            <p:nvPr/>
          </p:nvSpPr>
          <p:spPr>
            <a:xfrm>
              <a:off x="10435035" y="4367928"/>
              <a:ext cx="457200" cy="138481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 lIns="27000" tIns="18900" rIns="27000" bIns="18900" rtlCol="0" anchor="ctr">
              <a:spAutoFit/>
            </a:bodyPr>
            <a:lstStyle/>
            <a:p>
              <a:pPr algn="ctr"/>
              <a:r>
                <a:rPr lang="es-CO" sz="1275" b="1">
                  <a:ln w="3175">
                    <a:noFill/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</p:grp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03B6AAB0-F04C-8C4E-520F-B582F358622B}"/>
              </a:ext>
            </a:extLst>
          </p:cNvPr>
          <p:cNvSpPr/>
          <p:nvPr/>
        </p:nvSpPr>
        <p:spPr>
          <a:xfrm rot="16200000">
            <a:off x="9794774" y="-341550"/>
            <a:ext cx="1343354" cy="2025974"/>
          </a:xfrm>
          <a:custGeom>
            <a:avLst/>
            <a:gdLst>
              <a:gd name="connsiteX0" fmla="*/ 1567783 w 1567782"/>
              <a:gd name="connsiteY0" fmla="*/ 0 h 2025974"/>
              <a:gd name="connsiteX1" fmla="*/ 1567783 w 1567782"/>
              <a:gd name="connsiteY1" fmla="*/ 665227 h 2025974"/>
              <a:gd name="connsiteX2" fmla="*/ 1307979 w 1567782"/>
              <a:gd name="connsiteY2" fmla="*/ 1488164 h 2025974"/>
              <a:gd name="connsiteX3" fmla="*/ 1138184 w 1567782"/>
              <a:gd name="connsiteY3" fmla="*/ 2025974 h 2025974"/>
              <a:gd name="connsiteX4" fmla="*/ 0 w 1567782"/>
              <a:gd name="connsiteY4" fmla="*/ 2025974 h 2025974"/>
              <a:gd name="connsiteX5" fmla="*/ 639632 w 1567782"/>
              <a:gd name="connsiteY5" fmla="*/ 0 h 2025974"/>
              <a:gd name="connsiteX6" fmla="*/ 1567783 w 1567782"/>
              <a:gd name="connsiteY6" fmla="*/ 0 h 202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7782" h="2025974">
                <a:moveTo>
                  <a:pt x="1567783" y="0"/>
                </a:moveTo>
                <a:lnTo>
                  <a:pt x="1567783" y="665227"/>
                </a:lnTo>
                <a:lnTo>
                  <a:pt x="1307979" y="1488164"/>
                </a:lnTo>
                <a:lnTo>
                  <a:pt x="1138184" y="2025974"/>
                </a:lnTo>
                <a:lnTo>
                  <a:pt x="0" y="2025974"/>
                </a:lnTo>
                <a:lnTo>
                  <a:pt x="639632" y="0"/>
                </a:lnTo>
                <a:lnTo>
                  <a:pt x="1567783" y="0"/>
                </a:lnTo>
                <a:close/>
              </a:path>
            </a:pathLst>
          </a:custGeom>
          <a:solidFill>
            <a:srgbClr val="C00000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9D028850-7625-587E-C7E3-E136D7A8BC31}"/>
              </a:ext>
            </a:extLst>
          </p:cNvPr>
          <p:cNvSpPr/>
          <p:nvPr/>
        </p:nvSpPr>
        <p:spPr>
          <a:xfrm rot="16200000">
            <a:off x="8975713" y="-1022689"/>
            <a:ext cx="943465" cy="2988365"/>
          </a:xfrm>
          <a:custGeom>
            <a:avLst/>
            <a:gdLst>
              <a:gd name="connsiteX0" fmla="*/ 943466 w 943465"/>
              <a:gd name="connsiteY0" fmla="*/ 0 h 2988365"/>
              <a:gd name="connsiteX1" fmla="*/ 943466 w 943465"/>
              <a:gd name="connsiteY1" fmla="*/ 2988366 h 2988365"/>
              <a:gd name="connsiteX2" fmla="*/ 0 w 943465"/>
              <a:gd name="connsiteY2" fmla="*/ 2988366 h 2988365"/>
              <a:gd name="connsiteX3" fmla="*/ 469825 w 943465"/>
              <a:gd name="connsiteY3" fmla="*/ 1500202 h 2988365"/>
              <a:gd name="connsiteX4" fmla="*/ 943466 w 943465"/>
              <a:gd name="connsiteY4" fmla="*/ 0 h 298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465" h="2988365">
                <a:moveTo>
                  <a:pt x="943466" y="0"/>
                </a:moveTo>
                <a:lnTo>
                  <a:pt x="943466" y="2988366"/>
                </a:lnTo>
                <a:lnTo>
                  <a:pt x="0" y="2988366"/>
                </a:lnTo>
                <a:lnTo>
                  <a:pt x="469825" y="1500202"/>
                </a:lnTo>
                <a:lnTo>
                  <a:pt x="943466" y="0"/>
                </a:lnTo>
                <a:close/>
              </a:path>
            </a:pathLst>
          </a:custGeom>
          <a:solidFill>
            <a:srgbClr val="9E968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385FFC6A-2B36-2CA2-2FF2-33B36EF2232A}"/>
              </a:ext>
            </a:extLst>
          </p:cNvPr>
          <p:cNvSpPr/>
          <p:nvPr/>
        </p:nvSpPr>
        <p:spPr>
          <a:xfrm rot="16200000">
            <a:off x="10553106" y="-852607"/>
            <a:ext cx="786525" cy="2491260"/>
          </a:xfrm>
          <a:custGeom>
            <a:avLst/>
            <a:gdLst>
              <a:gd name="connsiteX0" fmla="*/ 786526 w 786525"/>
              <a:gd name="connsiteY0" fmla="*/ 0 h 2491260"/>
              <a:gd name="connsiteX1" fmla="*/ 786526 w 786525"/>
              <a:gd name="connsiteY1" fmla="*/ 2491261 h 2491260"/>
              <a:gd name="connsiteX2" fmla="*/ 0 w 786525"/>
              <a:gd name="connsiteY2" fmla="*/ 2491261 h 2491260"/>
              <a:gd name="connsiteX3" fmla="*/ 224954 w 786525"/>
              <a:gd name="connsiteY3" fmla="*/ 1778701 h 2491260"/>
              <a:gd name="connsiteX4" fmla="*/ 394749 w 786525"/>
              <a:gd name="connsiteY4" fmla="*/ 1240890 h 2491260"/>
              <a:gd name="connsiteX5" fmla="*/ 786526 w 786525"/>
              <a:gd name="connsiteY5" fmla="*/ 0 h 249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525" h="2491260">
                <a:moveTo>
                  <a:pt x="786526" y="0"/>
                </a:moveTo>
                <a:lnTo>
                  <a:pt x="786526" y="2491261"/>
                </a:lnTo>
                <a:lnTo>
                  <a:pt x="0" y="2491261"/>
                </a:lnTo>
                <a:lnTo>
                  <a:pt x="224954" y="1778701"/>
                </a:lnTo>
                <a:lnTo>
                  <a:pt x="394749" y="1240890"/>
                </a:lnTo>
                <a:lnTo>
                  <a:pt x="78652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9C53C6BE-82F9-DA7E-A595-49D7D2799CB8}"/>
              </a:ext>
            </a:extLst>
          </p:cNvPr>
          <p:cNvSpPr/>
          <p:nvPr/>
        </p:nvSpPr>
        <p:spPr>
          <a:xfrm rot="16200000">
            <a:off x="11258025" y="-485989"/>
            <a:ext cx="448225" cy="1419722"/>
          </a:xfrm>
          <a:custGeom>
            <a:avLst/>
            <a:gdLst>
              <a:gd name="connsiteX0" fmla="*/ 448225 w 448225"/>
              <a:gd name="connsiteY0" fmla="*/ 0 h 1419722"/>
              <a:gd name="connsiteX1" fmla="*/ 448225 w 448225"/>
              <a:gd name="connsiteY1" fmla="*/ 1419722 h 1419722"/>
              <a:gd name="connsiteX2" fmla="*/ 0 w 448225"/>
              <a:gd name="connsiteY2" fmla="*/ 1419722 h 1419722"/>
              <a:gd name="connsiteX3" fmla="*/ 394760 w 448225"/>
              <a:gd name="connsiteY3" fmla="*/ 169352 h 1419722"/>
              <a:gd name="connsiteX4" fmla="*/ 448225 w 448225"/>
              <a:gd name="connsiteY4" fmla="*/ 0 h 141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25" h="1419722">
                <a:moveTo>
                  <a:pt x="448225" y="0"/>
                </a:moveTo>
                <a:lnTo>
                  <a:pt x="448225" y="1419722"/>
                </a:lnTo>
                <a:lnTo>
                  <a:pt x="0" y="1419722"/>
                </a:lnTo>
                <a:lnTo>
                  <a:pt x="394760" y="169352"/>
                </a:lnTo>
                <a:lnTo>
                  <a:pt x="448225" y="0"/>
                </a:lnTo>
                <a:close/>
              </a:path>
            </a:pathLst>
          </a:custGeom>
          <a:solidFill>
            <a:srgbClr val="3C424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9DFDE01C-6AE6-8CCC-FF05-FDDB27610014}"/>
              </a:ext>
            </a:extLst>
          </p:cNvPr>
          <p:cNvSpPr/>
          <p:nvPr/>
        </p:nvSpPr>
        <p:spPr>
          <a:xfrm rot="16200000" flipH="1" flipV="1">
            <a:off x="1062767" y="5194730"/>
            <a:ext cx="1325563" cy="2025974"/>
          </a:xfrm>
          <a:custGeom>
            <a:avLst/>
            <a:gdLst>
              <a:gd name="connsiteX0" fmla="*/ 1567783 w 1567782"/>
              <a:gd name="connsiteY0" fmla="*/ 0 h 2025974"/>
              <a:gd name="connsiteX1" fmla="*/ 1567783 w 1567782"/>
              <a:gd name="connsiteY1" fmla="*/ 665227 h 2025974"/>
              <a:gd name="connsiteX2" fmla="*/ 1307979 w 1567782"/>
              <a:gd name="connsiteY2" fmla="*/ 1488164 h 2025974"/>
              <a:gd name="connsiteX3" fmla="*/ 1138184 w 1567782"/>
              <a:gd name="connsiteY3" fmla="*/ 2025974 h 2025974"/>
              <a:gd name="connsiteX4" fmla="*/ 0 w 1567782"/>
              <a:gd name="connsiteY4" fmla="*/ 2025974 h 2025974"/>
              <a:gd name="connsiteX5" fmla="*/ 639632 w 1567782"/>
              <a:gd name="connsiteY5" fmla="*/ 0 h 2025974"/>
              <a:gd name="connsiteX6" fmla="*/ 1567783 w 1567782"/>
              <a:gd name="connsiteY6" fmla="*/ 0 h 202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7782" h="2025974">
                <a:moveTo>
                  <a:pt x="1567783" y="0"/>
                </a:moveTo>
                <a:lnTo>
                  <a:pt x="1567783" y="665227"/>
                </a:lnTo>
                <a:lnTo>
                  <a:pt x="1307979" y="1488164"/>
                </a:lnTo>
                <a:lnTo>
                  <a:pt x="1138184" y="2025974"/>
                </a:lnTo>
                <a:lnTo>
                  <a:pt x="0" y="2025974"/>
                </a:lnTo>
                <a:lnTo>
                  <a:pt x="639632" y="0"/>
                </a:lnTo>
                <a:lnTo>
                  <a:pt x="1567783" y="0"/>
                </a:lnTo>
                <a:close/>
              </a:path>
            </a:pathLst>
          </a:custGeom>
          <a:solidFill>
            <a:srgbClr val="C00000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A98F36CE-7E39-0B92-2B95-255D9F7A8E96}"/>
              </a:ext>
            </a:extLst>
          </p:cNvPr>
          <p:cNvSpPr/>
          <p:nvPr/>
        </p:nvSpPr>
        <p:spPr>
          <a:xfrm rot="16200000" flipH="1" flipV="1">
            <a:off x="2272822" y="4904583"/>
            <a:ext cx="943465" cy="2988365"/>
          </a:xfrm>
          <a:custGeom>
            <a:avLst/>
            <a:gdLst>
              <a:gd name="connsiteX0" fmla="*/ 943466 w 943465"/>
              <a:gd name="connsiteY0" fmla="*/ 0 h 2988365"/>
              <a:gd name="connsiteX1" fmla="*/ 943466 w 943465"/>
              <a:gd name="connsiteY1" fmla="*/ 2988366 h 2988365"/>
              <a:gd name="connsiteX2" fmla="*/ 0 w 943465"/>
              <a:gd name="connsiteY2" fmla="*/ 2988366 h 2988365"/>
              <a:gd name="connsiteX3" fmla="*/ 469825 w 943465"/>
              <a:gd name="connsiteY3" fmla="*/ 1500202 h 2988365"/>
              <a:gd name="connsiteX4" fmla="*/ 943466 w 943465"/>
              <a:gd name="connsiteY4" fmla="*/ 0 h 298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465" h="2988365">
                <a:moveTo>
                  <a:pt x="943466" y="0"/>
                </a:moveTo>
                <a:lnTo>
                  <a:pt x="943466" y="2988366"/>
                </a:lnTo>
                <a:lnTo>
                  <a:pt x="0" y="2988366"/>
                </a:lnTo>
                <a:lnTo>
                  <a:pt x="469825" y="1500202"/>
                </a:lnTo>
                <a:lnTo>
                  <a:pt x="943466" y="0"/>
                </a:lnTo>
                <a:close/>
              </a:path>
            </a:pathLst>
          </a:custGeom>
          <a:solidFill>
            <a:srgbClr val="9E968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8677D5AE-1475-ABC2-02E2-A457CA1955BE}"/>
              </a:ext>
            </a:extLst>
          </p:cNvPr>
          <p:cNvSpPr/>
          <p:nvPr/>
        </p:nvSpPr>
        <p:spPr>
          <a:xfrm rot="16200000" flipH="1" flipV="1">
            <a:off x="852369" y="5231606"/>
            <a:ext cx="786525" cy="2491260"/>
          </a:xfrm>
          <a:custGeom>
            <a:avLst/>
            <a:gdLst>
              <a:gd name="connsiteX0" fmla="*/ 786526 w 786525"/>
              <a:gd name="connsiteY0" fmla="*/ 0 h 2491260"/>
              <a:gd name="connsiteX1" fmla="*/ 786526 w 786525"/>
              <a:gd name="connsiteY1" fmla="*/ 2491261 h 2491260"/>
              <a:gd name="connsiteX2" fmla="*/ 0 w 786525"/>
              <a:gd name="connsiteY2" fmla="*/ 2491261 h 2491260"/>
              <a:gd name="connsiteX3" fmla="*/ 224954 w 786525"/>
              <a:gd name="connsiteY3" fmla="*/ 1778701 h 2491260"/>
              <a:gd name="connsiteX4" fmla="*/ 394749 w 786525"/>
              <a:gd name="connsiteY4" fmla="*/ 1240890 h 2491260"/>
              <a:gd name="connsiteX5" fmla="*/ 786526 w 786525"/>
              <a:gd name="connsiteY5" fmla="*/ 0 h 249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525" h="2491260">
                <a:moveTo>
                  <a:pt x="786526" y="0"/>
                </a:moveTo>
                <a:lnTo>
                  <a:pt x="786526" y="2491261"/>
                </a:lnTo>
                <a:lnTo>
                  <a:pt x="0" y="2491261"/>
                </a:lnTo>
                <a:lnTo>
                  <a:pt x="224954" y="1778701"/>
                </a:lnTo>
                <a:lnTo>
                  <a:pt x="394749" y="1240890"/>
                </a:lnTo>
                <a:lnTo>
                  <a:pt x="78652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0B8553CC-C501-A51E-8072-C12644AA911A}"/>
              </a:ext>
            </a:extLst>
          </p:cNvPr>
          <p:cNvSpPr/>
          <p:nvPr/>
        </p:nvSpPr>
        <p:spPr>
          <a:xfrm rot="16200000" flipH="1" flipV="1">
            <a:off x="485750" y="5936526"/>
            <a:ext cx="448225" cy="1419722"/>
          </a:xfrm>
          <a:custGeom>
            <a:avLst/>
            <a:gdLst>
              <a:gd name="connsiteX0" fmla="*/ 448225 w 448225"/>
              <a:gd name="connsiteY0" fmla="*/ 0 h 1419722"/>
              <a:gd name="connsiteX1" fmla="*/ 448225 w 448225"/>
              <a:gd name="connsiteY1" fmla="*/ 1419722 h 1419722"/>
              <a:gd name="connsiteX2" fmla="*/ 0 w 448225"/>
              <a:gd name="connsiteY2" fmla="*/ 1419722 h 1419722"/>
              <a:gd name="connsiteX3" fmla="*/ 394760 w 448225"/>
              <a:gd name="connsiteY3" fmla="*/ 169352 h 1419722"/>
              <a:gd name="connsiteX4" fmla="*/ 448225 w 448225"/>
              <a:gd name="connsiteY4" fmla="*/ 0 h 141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25" h="1419722">
                <a:moveTo>
                  <a:pt x="448225" y="0"/>
                </a:moveTo>
                <a:lnTo>
                  <a:pt x="448225" y="1419722"/>
                </a:lnTo>
                <a:lnTo>
                  <a:pt x="0" y="1419722"/>
                </a:lnTo>
                <a:lnTo>
                  <a:pt x="394760" y="169352"/>
                </a:lnTo>
                <a:lnTo>
                  <a:pt x="448225" y="0"/>
                </a:lnTo>
                <a:close/>
              </a:path>
            </a:pathLst>
          </a:custGeom>
          <a:solidFill>
            <a:srgbClr val="3C424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0005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>
              <a:grayscl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09900" y="3092300"/>
            <a:ext cx="6457950" cy="626133"/>
          </a:xfrm>
          <a:prstGeom prst="rect">
            <a:avLst/>
          </a:prstGeom>
          <a:solidFill>
            <a:srgbClr val="3A4950"/>
          </a:solidFill>
        </p:spPr>
        <p:txBody>
          <a:bodyPr vert="horz" wrap="square" lIns="0" tIns="10478" rIns="0" bIns="0" rtlCol="0" anchor="ctr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83"/>
              </a:spcBef>
            </a:pPr>
            <a:r>
              <a:rPr lang="es-CO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BODEGA</a:t>
            </a:r>
            <a:r>
              <a:rPr lang="es-CO" sz="4000" b="1" spc="-53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6E916381-7A70-3E43-B13B-87942A479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488233"/>
            <a:ext cx="4743450" cy="73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98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938078"/>
            <a:ext cx="7258050" cy="5219973"/>
          </a:xfrm>
          <a:prstGeom prst="rect">
            <a:avLst/>
          </a:prstGeom>
        </p:spPr>
      </p:pic>
      <p:grpSp>
        <p:nvGrpSpPr>
          <p:cNvPr id="98" name="Grupo 97">
            <a:extLst>
              <a:ext uri="{FF2B5EF4-FFF2-40B4-BE49-F238E27FC236}">
                <a16:creationId xmlns:a16="http://schemas.microsoft.com/office/drawing/2014/main" id="{2CE2E58C-A734-E246-8746-D10B80E95A9C}"/>
              </a:ext>
            </a:extLst>
          </p:cNvPr>
          <p:cNvGrpSpPr/>
          <p:nvPr/>
        </p:nvGrpSpPr>
        <p:grpSpPr>
          <a:xfrm>
            <a:off x="8643989" y="6262679"/>
            <a:ext cx="2811419" cy="330135"/>
            <a:chOff x="11525318" y="8350238"/>
            <a:chExt cx="3748559" cy="440180"/>
          </a:xfrm>
        </p:grpSpPr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E8852C38-92AA-5C49-A170-F838F4F27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5318" y="8456711"/>
              <a:ext cx="1943174" cy="302687"/>
            </a:xfrm>
            <a:prstGeom prst="rect">
              <a:avLst/>
            </a:prstGeom>
          </p:spPr>
        </p:pic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91CB22DA-1538-D64D-8564-E4270ACD0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7920" y="8350238"/>
              <a:ext cx="1525957" cy="4401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2475" y="285750"/>
            <a:ext cx="11915775" cy="1246496"/>
          </a:xfrm>
          <a:prstGeom prst="rect">
            <a:avLst/>
          </a:prstGeom>
        </p:spPr>
        <p:txBody>
          <a:bodyPr vert="horz" wrap="square" lIns="0" tIns="10478" rIns="0" bIns="0" rtlCol="0" anchor="ctr">
            <a:spAutoFit/>
          </a:bodyPr>
          <a:lstStyle/>
          <a:p>
            <a:pPr marL="9525">
              <a:lnSpc>
                <a:spcPts val="5051"/>
              </a:lnSpc>
              <a:spcBef>
                <a:spcPts val="83"/>
              </a:spcBef>
            </a:pPr>
            <a:r>
              <a:rPr lang="es-CO" sz="3000" b="1" spc="-23">
                <a:solidFill>
                  <a:srgbClr val="B124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UBICACIÓN</a:t>
            </a:r>
            <a:br>
              <a:rPr lang="es-CO" sz="3000" b="1" spc="-23">
                <a:solidFill>
                  <a:srgbClr val="B124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CO" sz="3000" b="1" spc="-23">
                <a:solidFill>
                  <a:srgbClr val="B124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BODEGA 1</a:t>
            </a:r>
            <a:endParaRPr lang="es-CO" sz="3000" b="1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5C898293-883D-3B76-7386-1304B463D2F7}"/>
              </a:ext>
            </a:extLst>
          </p:cNvPr>
          <p:cNvSpPr/>
          <p:nvPr/>
        </p:nvSpPr>
        <p:spPr>
          <a:xfrm rot="16200000">
            <a:off x="9794774" y="-341550"/>
            <a:ext cx="1343354" cy="2025974"/>
          </a:xfrm>
          <a:custGeom>
            <a:avLst/>
            <a:gdLst>
              <a:gd name="connsiteX0" fmla="*/ 1567783 w 1567782"/>
              <a:gd name="connsiteY0" fmla="*/ 0 h 2025974"/>
              <a:gd name="connsiteX1" fmla="*/ 1567783 w 1567782"/>
              <a:gd name="connsiteY1" fmla="*/ 665227 h 2025974"/>
              <a:gd name="connsiteX2" fmla="*/ 1307979 w 1567782"/>
              <a:gd name="connsiteY2" fmla="*/ 1488164 h 2025974"/>
              <a:gd name="connsiteX3" fmla="*/ 1138184 w 1567782"/>
              <a:gd name="connsiteY3" fmla="*/ 2025974 h 2025974"/>
              <a:gd name="connsiteX4" fmla="*/ 0 w 1567782"/>
              <a:gd name="connsiteY4" fmla="*/ 2025974 h 2025974"/>
              <a:gd name="connsiteX5" fmla="*/ 639632 w 1567782"/>
              <a:gd name="connsiteY5" fmla="*/ 0 h 2025974"/>
              <a:gd name="connsiteX6" fmla="*/ 1567783 w 1567782"/>
              <a:gd name="connsiteY6" fmla="*/ 0 h 202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7782" h="2025974">
                <a:moveTo>
                  <a:pt x="1567783" y="0"/>
                </a:moveTo>
                <a:lnTo>
                  <a:pt x="1567783" y="665227"/>
                </a:lnTo>
                <a:lnTo>
                  <a:pt x="1307979" y="1488164"/>
                </a:lnTo>
                <a:lnTo>
                  <a:pt x="1138184" y="2025974"/>
                </a:lnTo>
                <a:lnTo>
                  <a:pt x="0" y="2025974"/>
                </a:lnTo>
                <a:lnTo>
                  <a:pt x="639632" y="0"/>
                </a:lnTo>
                <a:lnTo>
                  <a:pt x="1567783" y="0"/>
                </a:lnTo>
                <a:close/>
              </a:path>
            </a:pathLst>
          </a:custGeom>
          <a:solidFill>
            <a:srgbClr val="C00000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5FF6177D-F02D-9FFB-72CA-9F9EA06078B3}"/>
              </a:ext>
            </a:extLst>
          </p:cNvPr>
          <p:cNvSpPr/>
          <p:nvPr/>
        </p:nvSpPr>
        <p:spPr>
          <a:xfrm rot="16200000">
            <a:off x="8975713" y="-1022689"/>
            <a:ext cx="943465" cy="2988365"/>
          </a:xfrm>
          <a:custGeom>
            <a:avLst/>
            <a:gdLst>
              <a:gd name="connsiteX0" fmla="*/ 943466 w 943465"/>
              <a:gd name="connsiteY0" fmla="*/ 0 h 2988365"/>
              <a:gd name="connsiteX1" fmla="*/ 943466 w 943465"/>
              <a:gd name="connsiteY1" fmla="*/ 2988366 h 2988365"/>
              <a:gd name="connsiteX2" fmla="*/ 0 w 943465"/>
              <a:gd name="connsiteY2" fmla="*/ 2988366 h 2988365"/>
              <a:gd name="connsiteX3" fmla="*/ 469825 w 943465"/>
              <a:gd name="connsiteY3" fmla="*/ 1500202 h 2988365"/>
              <a:gd name="connsiteX4" fmla="*/ 943466 w 943465"/>
              <a:gd name="connsiteY4" fmla="*/ 0 h 298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465" h="2988365">
                <a:moveTo>
                  <a:pt x="943466" y="0"/>
                </a:moveTo>
                <a:lnTo>
                  <a:pt x="943466" y="2988366"/>
                </a:lnTo>
                <a:lnTo>
                  <a:pt x="0" y="2988366"/>
                </a:lnTo>
                <a:lnTo>
                  <a:pt x="469825" y="1500202"/>
                </a:lnTo>
                <a:lnTo>
                  <a:pt x="943466" y="0"/>
                </a:lnTo>
                <a:close/>
              </a:path>
            </a:pathLst>
          </a:custGeom>
          <a:solidFill>
            <a:srgbClr val="9E968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0993AA60-E878-F8C3-0718-3169DD3DD1CE}"/>
              </a:ext>
            </a:extLst>
          </p:cNvPr>
          <p:cNvSpPr/>
          <p:nvPr/>
        </p:nvSpPr>
        <p:spPr>
          <a:xfrm rot="16200000">
            <a:off x="10553106" y="-852607"/>
            <a:ext cx="786525" cy="2491260"/>
          </a:xfrm>
          <a:custGeom>
            <a:avLst/>
            <a:gdLst>
              <a:gd name="connsiteX0" fmla="*/ 786526 w 786525"/>
              <a:gd name="connsiteY0" fmla="*/ 0 h 2491260"/>
              <a:gd name="connsiteX1" fmla="*/ 786526 w 786525"/>
              <a:gd name="connsiteY1" fmla="*/ 2491261 h 2491260"/>
              <a:gd name="connsiteX2" fmla="*/ 0 w 786525"/>
              <a:gd name="connsiteY2" fmla="*/ 2491261 h 2491260"/>
              <a:gd name="connsiteX3" fmla="*/ 224954 w 786525"/>
              <a:gd name="connsiteY3" fmla="*/ 1778701 h 2491260"/>
              <a:gd name="connsiteX4" fmla="*/ 394749 w 786525"/>
              <a:gd name="connsiteY4" fmla="*/ 1240890 h 2491260"/>
              <a:gd name="connsiteX5" fmla="*/ 786526 w 786525"/>
              <a:gd name="connsiteY5" fmla="*/ 0 h 249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525" h="2491260">
                <a:moveTo>
                  <a:pt x="786526" y="0"/>
                </a:moveTo>
                <a:lnTo>
                  <a:pt x="786526" y="2491261"/>
                </a:lnTo>
                <a:lnTo>
                  <a:pt x="0" y="2491261"/>
                </a:lnTo>
                <a:lnTo>
                  <a:pt x="224954" y="1778701"/>
                </a:lnTo>
                <a:lnTo>
                  <a:pt x="394749" y="1240890"/>
                </a:lnTo>
                <a:lnTo>
                  <a:pt x="78652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07169A2F-4AEF-C6FE-4984-1C3DF4F16F76}"/>
              </a:ext>
            </a:extLst>
          </p:cNvPr>
          <p:cNvSpPr/>
          <p:nvPr/>
        </p:nvSpPr>
        <p:spPr>
          <a:xfrm rot="16200000">
            <a:off x="11258025" y="-485989"/>
            <a:ext cx="448225" cy="1419722"/>
          </a:xfrm>
          <a:custGeom>
            <a:avLst/>
            <a:gdLst>
              <a:gd name="connsiteX0" fmla="*/ 448225 w 448225"/>
              <a:gd name="connsiteY0" fmla="*/ 0 h 1419722"/>
              <a:gd name="connsiteX1" fmla="*/ 448225 w 448225"/>
              <a:gd name="connsiteY1" fmla="*/ 1419722 h 1419722"/>
              <a:gd name="connsiteX2" fmla="*/ 0 w 448225"/>
              <a:gd name="connsiteY2" fmla="*/ 1419722 h 1419722"/>
              <a:gd name="connsiteX3" fmla="*/ 394760 w 448225"/>
              <a:gd name="connsiteY3" fmla="*/ 169352 h 1419722"/>
              <a:gd name="connsiteX4" fmla="*/ 448225 w 448225"/>
              <a:gd name="connsiteY4" fmla="*/ 0 h 141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25" h="1419722">
                <a:moveTo>
                  <a:pt x="448225" y="0"/>
                </a:moveTo>
                <a:lnTo>
                  <a:pt x="448225" y="1419722"/>
                </a:lnTo>
                <a:lnTo>
                  <a:pt x="0" y="1419722"/>
                </a:lnTo>
                <a:lnTo>
                  <a:pt x="394760" y="169352"/>
                </a:lnTo>
                <a:lnTo>
                  <a:pt x="448225" y="0"/>
                </a:lnTo>
                <a:close/>
              </a:path>
            </a:pathLst>
          </a:custGeom>
          <a:solidFill>
            <a:srgbClr val="3C424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D73486C4-CAF4-30B9-A3AF-BC45C7CCAEB7}"/>
              </a:ext>
            </a:extLst>
          </p:cNvPr>
          <p:cNvSpPr/>
          <p:nvPr/>
        </p:nvSpPr>
        <p:spPr>
          <a:xfrm rot="16200000" flipH="1" flipV="1">
            <a:off x="1062767" y="5194730"/>
            <a:ext cx="1325563" cy="2025974"/>
          </a:xfrm>
          <a:custGeom>
            <a:avLst/>
            <a:gdLst>
              <a:gd name="connsiteX0" fmla="*/ 1567783 w 1567782"/>
              <a:gd name="connsiteY0" fmla="*/ 0 h 2025974"/>
              <a:gd name="connsiteX1" fmla="*/ 1567783 w 1567782"/>
              <a:gd name="connsiteY1" fmla="*/ 665227 h 2025974"/>
              <a:gd name="connsiteX2" fmla="*/ 1307979 w 1567782"/>
              <a:gd name="connsiteY2" fmla="*/ 1488164 h 2025974"/>
              <a:gd name="connsiteX3" fmla="*/ 1138184 w 1567782"/>
              <a:gd name="connsiteY3" fmla="*/ 2025974 h 2025974"/>
              <a:gd name="connsiteX4" fmla="*/ 0 w 1567782"/>
              <a:gd name="connsiteY4" fmla="*/ 2025974 h 2025974"/>
              <a:gd name="connsiteX5" fmla="*/ 639632 w 1567782"/>
              <a:gd name="connsiteY5" fmla="*/ 0 h 2025974"/>
              <a:gd name="connsiteX6" fmla="*/ 1567783 w 1567782"/>
              <a:gd name="connsiteY6" fmla="*/ 0 h 202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7782" h="2025974">
                <a:moveTo>
                  <a:pt x="1567783" y="0"/>
                </a:moveTo>
                <a:lnTo>
                  <a:pt x="1567783" y="665227"/>
                </a:lnTo>
                <a:lnTo>
                  <a:pt x="1307979" y="1488164"/>
                </a:lnTo>
                <a:lnTo>
                  <a:pt x="1138184" y="2025974"/>
                </a:lnTo>
                <a:lnTo>
                  <a:pt x="0" y="2025974"/>
                </a:lnTo>
                <a:lnTo>
                  <a:pt x="639632" y="0"/>
                </a:lnTo>
                <a:lnTo>
                  <a:pt x="1567783" y="0"/>
                </a:lnTo>
                <a:close/>
              </a:path>
            </a:pathLst>
          </a:custGeom>
          <a:solidFill>
            <a:srgbClr val="C00000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D3ACFD4A-B970-79F6-084E-B5B90852F456}"/>
              </a:ext>
            </a:extLst>
          </p:cNvPr>
          <p:cNvSpPr/>
          <p:nvPr/>
        </p:nvSpPr>
        <p:spPr>
          <a:xfrm rot="16200000" flipH="1" flipV="1">
            <a:off x="2272822" y="4904583"/>
            <a:ext cx="943465" cy="2988365"/>
          </a:xfrm>
          <a:custGeom>
            <a:avLst/>
            <a:gdLst>
              <a:gd name="connsiteX0" fmla="*/ 943466 w 943465"/>
              <a:gd name="connsiteY0" fmla="*/ 0 h 2988365"/>
              <a:gd name="connsiteX1" fmla="*/ 943466 w 943465"/>
              <a:gd name="connsiteY1" fmla="*/ 2988366 h 2988365"/>
              <a:gd name="connsiteX2" fmla="*/ 0 w 943465"/>
              <a:gd name="connsiteY2" fmla="*/ 2988366 h 2988365"/>
              <a:gd name="connsiteX3" fmla="*/ 469825 w 943465"/>
              <a:gd name="connsiteY3" fmla="*/ 1500202 h 2988365"/>
              <a:gd name="connsiteX4" fmla="*/ 943466 w 943465"/>
              <a:gd name="connsiteY4" fmla="*/ 0 h 298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465" h="2988365">
                <a:moveTo>
                  <a:pt x="943466" y="0"/>
                </a:moveTo>
                <a:lnTo>
                  <a:pt x="943466" y="2988366"/>
                </a:lnTo>
                <a:lnTo>
                  <a:pt x="0" y="2988366"/>
                </a:lnTo>
                <a:lnTo>
                  <a:pt x="469825" y="1500202"/>
                </a:lnTo>
                <a:lnTo>
                  <a:pt x="943466" y="0"/>
                </a:lnTo>
                <a:close/>
              </a:path>
            </a:pathLst>
          </a:custGeom>
          <a:solidFill>
            <a:srgbClr val="9E968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2E733346-2299-09E2-1663-FC689147CB22}"/>
              </a:ext>
            </a:extLst>
          </p:cNvPr>
          <p:cNvSpPr/>
          <p:nvPr/>
        </p:nvSpPr>
        <p:spPr>
          <a:xfrm rot="16200000" flipH="1" flipV="1">
            <a:off x="852369" y="5231606"/>
            <a:ext cx="786525" cy="2491260"/>
          </a:xfrm>
          <a:custGeom>
            <a:avLst/>
            <a:gdLst>
              <a:gd name="connsiteX0" fmla="*/ 786526 w 786525"/>
              <a:gd name="connsiteY0" fmla="*/ 0 h 2491260"/>
              <a:gd name="connsiteX1" fmla="*/ 786526 w 786525"/>
              <a:gd name="connsiteY1" fmla="*/ 2491261 h 2491260"/>
              <a:gd name="connsiteX2" fmla="*/ 0 w 786525"/>
              <a:gd name="connsiteY2" fmla="*/ 2491261 h 2491260"/>
              <a:gd name="connsiteX3" fmla="*/ 224954 w 786525"/>
              <a:gd name="connsiteY3" fmla="*/ 1778701 h 2491260"/>
              <a:gd name="connsiteX4" fmla="*/ 394749 w 786525"/>
              <a:gd name="connsiteY4" fmla="*/ 1240890 h 2491260"/>
              <a:gd name="connsiteX5" fmla="*/ 786526 w 786525"/>
              <a:gd name="connsiteY5" fmla="*/ 0 h 249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525" h="2491260">
                <a:moveTo>
                  <a:pt x="786526" y="0"/>
                </a:moveTo>
                <a:lnTo>
                  <a:pt x="786526" y="2491261"/>
                </a:lnTo>
                <a:lnTo>
                  <a:pt x="0" y="2491261"/>
                </a:lnTo>
                <a:lnTo>
                  <a:pt x="224954" y="1778701"/>
                </a:lnTo>
                <a:lnTo>
                  <a:pt x="394749" y="1240890"/>
                </a:lnTo>
                <a:lnTo>
                  <a:pt x="78652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BC20673D-8170-C06F-6632-262BA24EDC10}"/>
              </a:ext>
            </a:extLst>
          </p:cNvPr>
          <p:cNvSpPr/>
          <p:nvPr/>
        </p:nvSpPr>
        <p:spPr>
          <a:xfrm rot="16200000" flipH="1" flipV="1">
            <a:off x="485750" y="5936526"/>
            <a:ext cx="448225" cy="1419722"/>
          </a:xfrm>
          <a:custGeom>
            <a:avLst/>
            <a:gdLst>
              <a:gd name="connsiteX0" fmla="*/ 448225 w 448225"/>
              <a:gd name="connsiteY0" fmla="*/ 0 h 1419722"/>
              <a:gd name="connsiteX1" fmla="*/ 448225 w 448225"/>
              <a:gd name="connsiteY1" fmla="*/ 1419722 h 1419722"/>
              <a:gd name="connsiteX2" fmla="*/ 0 w 448225"/>
              <a:gd name="connsiteY2" fmla="*/ 1419722 h 1419722"/>
              <a:gd name="connsiteX3" fmla="*/ 394760 w 448225"/>
              <a:gd name="connsiteY3" fmla="*/ 169352 h 1419722"/>
              <a:gd name="connsiteX4" fmla="*/ 448225 w 448225"/>
              <a:gd name="connsiteY4" fmla="*/ 0 h 141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25" h="1419722">
                <a:moveTo>
                  <a:pt x="448225" y="0"/>
                </a:moveTo>
                <a:lnTo>
                  <a:pt x="448225" y="1419722"/>
                </a:lnTo>
                <a:lnTo>
                  <a:pt x="0" y="1419722"/>
                </a:lnTo>
                <a:lnTo>
                  <a:pt x="394760" y="169352"/>
                </a:lnTo>
                <a:lnTo>
                  <a:pt x="448225" y="0"/>
                </a:lnTo>
                <a:close/>
              </a:path>
            </a:pathLst>
          </a:custGeom>
          <a:solidFill>
            <a:srgbClr val="3C424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BB85C99-61A2-D5A9-7570-382C1E0BB425}"/>
              </a:ext>
            </a:extLst>
          </p:cNvPr>
          <p:cNvGrpSpPr/>
          <p:nvPr/>
        </p:nvGrpSpPr>
        <p:grpSpPr>
          <a:xfrm>
            <a:off x="3771934" y="3338650"/>
            <a:ext cx="964270" cy="1090536"/>
            <a:chOff x="10370265" y="4229206"/>
            <a:chExt cx="586740" cy="644337"/>
          </a:xfrm>
        </p:grpSpPr>
        <p:sp>
          <p:nvSpPr>
            <p:cNvPr id="15" name="object 63">
              <a:extLst>
                <a:ext uri="{FF2B5EF4-FFF2-40B4-BE49-F238E27FC236}">
                  <a16:creationId xmlns:a16="http://schemas.microsoft.com/office/drawing/2014/main" id="{97D9F394-1A46-DAF3-8EA0-066B8B4C1B8C}"/>
                </a:ext>
              </a:extLst>
            </p:cNvPr>
            <p:cNvSpPr/>
            <p:nvPr/>
          </p:nvSpPr>
          <p:spPr>
            <a:xfrm>
              <a:off x="10370265" y="4229206"/>
              <a:ext cx="586740" cy="415925"/>
            </a:xfrm>
            <a:custGeom>
              <a:avLst/>
              <a:gdLst/>
              <a:ahLst/>
              <a:cxnLst/>
              <a:rect l="l" t="t" r="r" b="b"/>
              <a:pathLst>
                <a:path w="586740" h="415925">
                  <a:moveTo>
                    <a:pt x="586181" y="415734"/>
                  </a:moveTo>
                  <a:lnTo>
                    <a:pt x="0" y="415734"/>
                  </a:lnTo>
                  <a:lnTo>
                    <a:pt x="0" y="0"/>
                  </a:lnTo>
                  <a:lnTo>
                    <a:pt x="586181" y="0"/>
                  </a:lnTo>
                  <a:lnTo>
                    <a:pt x="586181" y="415734"/>
                  </a:lnTo>
                  <a:close/>
                </a:path>
              </a:pathLst>
            </a:custGeom>
            <a:solidFill>
              <a:srgbClr val="B1242B"/>
            </a:solidFill>
          </p:spPr>
          <p:txBody>
            <a:bodyPr wrap="square" lIns="0" tIns="0" rIns="0" bIns="0" rtlCol="0" anchor="ctr"/>
            <a:lstStyle/>
            <a:p>
              <a:endParaRPr sz="12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object 65">
              <a:extLst>
                <a:ext uri="{FF2B5EF4-FFF2-40B4-BE49-F238E27FC236}">
                  <a16:creationId xmlns:a16="http://schemas.microsoft.com/office/drawing/2014/main" id="{A9DDA34A-1D3B-8AF2-6AEE-17480A26C900}"/>
                </a:ext>
              </a:extLst>
            </p:cNvPr>
            <p:cNvSpPr/>
            <p:nvPr/>
          </p:nvSpPr>
          <p:spPr>
            <a:xfrm>
              <a:off x="10580194" y="4644943"/>
              <a:ext cx="166370" cy="228600"/>
            </a:xfrm>
            <a:custGeom>
              <a:avLst/>
              <a:gdLst/>
              <a:ahLst/>
              <a:cxnLst/>
              <a:rect l="l" t="t" r="r" b="b"/>
              <a:pathLst>
                <a:path w="166369" h="228600">
                  <a:moveTo>
                    <a:pt x="166306" y="0"/>
                  </a:moveTo>
                  <a:lnTo>
                    <a:pt x="0" y="0"/>
                  </a:lnTo>
                  <a:lnTo>
                    <a:pt x="83159" y="228346"/>
                  </a:lnTo>
                  <a:lnTo>
                    <a:pt x="166306" y="0"/>
                  </a:lnTo>
                  <a:close/>
                </a:path>
              </a:pathLst>
            </a:custGeom>
            <a:solidFill>
              <a:srgbClr val="B1242B"/>
            </a:solidFill>
          </p:spPr>
          <p:txBody>
            <a:bodyPr wrap="square" lIns="0" tIns="0" rIns="0" bIns="0" rtlCol="0" anchor="ctr"/>
            <a:lstStyle/>
            <a:p>
              <a:endParaRPr sz="12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908D1D4-DBFF-ABD0-BF5D-FD37D6702CC7}"/>
                </a:ext>
              </a:extLst>
            </p:cNvPr>
            <p:cNvSpPr txBox="1"/>
            <p:nvPr/>
          </p:nvSpPr>
          <p:spPr>
            <a:xfrm>
              <a:off x="10434779" y="4276178"/>
              <a:ext cx="457200" cy="138480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 lIns="27000" tIns="18900" rIns="27000" bIns="18900" rtlCol="0" anchor="ctr">
              <a:spAutoFit/>
            </a:bodyPr>
            <a:lstStyle/>
            <a:p>
              <a:pPr algn="ctr"/>
              <a:r>
                <a:rPr lang="es-CO" sz="1275" b="1">
                  <a:ln w="3175">
                    <a:noFill/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00D6E82-C7C0-9F5A-9441-C253A3C9EC22}"/>
              </a:ext>
            </a:extLst>
          </p:cNvPr>
          <p:cNvSpPr txBox="1"/>
          <p:nvPr/>
        </p:nvSpPr>
        <p:spPr>
          <a:xfrm>
            <a:off x="3433890" y="3693379"/>
            <a:ext cx="1609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168275" algn="ctr">
              <a:spcBef>
                <a:spcPts val="385"/>
              </a:spcBef>
              <a:spcAft>
                <a:spcPts val="0"/>
              </a:spcAft>
            </a:pPr>
            <a:r>
              <a:rPr lang="es-ES_tradnl" sz="1200" b="1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rPr>
              <a:t>18,889 m</a:t>
            </a:r>
            <a:r>
              <a:rPr lang="es-ES_tradnl" sz="1200" b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Tahoma" charset="0"/>
                <a:cs typeface="Tahoma" charset="0"/>
              </a:rPr>
              <a:t>²</a:t>
            </a:r>
            <a:endParaRPr lang="es-ES_tradnl" sz="1200" b="1">
              <a:solidFill>
                <a:schemeClr val="bg1"/>
              </a:solidFill>
              <a:effectLst/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66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0734A62-8E32-933B-3B01-5C90DDF08D1F}"/>
              </a:ext>
            </a:extLst>
          </p:cNvPr>
          <p:cNvSpPr/>
          <p:nvPr/>
        </p:nvSpPr>
        <p:spPr>
          <a:xfrm>
            <a:off x="0" y="0"/>
            <a:ext cx="5486400" cy="6857996"/>
          </a:xfrm>
          <a:prstGeom prst="rect">
            <a:avLst/>
          </a:prstGeom>
          <a:solidFill>
            <a:srgbClr val="3A49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F5886A-3F9E-337E-8719-7A79C90CC6AE}"/>
              </a:ext>
            </a:extLst>
          </p:cNvPr>
          <p:cNvSpPr txBox="1"/>
          <p:nvPr/>
        </p:nvSpPr>
        <p:spPr>
          <a:xfrm>
            <a:off x="271209" y="2690751"/>
            <a:ext cx="4943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ESPECIFICACIONES </a:t>
            </a:r>
          </a:p>
          <a:p>
            <a:r>
              <a:rPr lang="es-CO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BODEGA 1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C368B8C-C75C-F0BB-183E-5C508B258117}"/>
              </a:ext>
            </a:extLst>
          </p:cNvPr>
          <p:cNvCxnSpPr/>
          <p:nvPr/>
        </p:nvCxnSpPr>
        <p:spPr>
          <a:xfrm>
            <a:off x="409577" y="4001296"/>
            <a:ext cx="2929007" cy="0"/>
          </a:xfrm>
          <a:prstGeom prst="line">
            <a:avLst/>
          </a:prstGeom>
          <a:ln w="63500">
            <a:solidFill>
              <a:srgbClr val="D320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169F95AF-CBB7-7796-386D-C03EBC6929AB}"/>
              </a:ext>
            </a:extLst>
          </p:cNvPr>
          <p:cNvGrpSpPr/>
          <p:nvPr/>
        </p:nvGrpSpPr>
        <p:grpSpPr>
          <a:xfrm>
            <a:off x="9369288" y="6334539"/>
            <a:ext cx="2589704" cy="284779"/>
            <a:chOff x="11525318" y="8350238"/>
            <a:chExt cx="3748559" cy="44018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980152C-B666-A6E1-437A-BD44EEB4E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5318" y="8456711"/>
              <a:ext cx="1943174" cy="302687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38CB7A0-E287-4C55-3CB5-B8A0F190B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7920" y="8350238"/>
              <a:ext cx="1525957" cy="440180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DEBFFB9D-8C3D-9CA4-A1B5-FA862834BB10}"/>
              </a:ext>
            </a:extLst>
          </p:cNvPr>
          <p:cNvSpPr/>
          <p:nvPr/>
        </p:nvSpPr>
        <p:spPr>
          <a:xfrm>
            <a:off x="5600645" y="145917"/>
            <a:ext cx="6221534" cy="63863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ALTURA</a:t>
            </a:r>
          </a:p>
          <a:p>
            <a:endParaRPr lang="es-CO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Altura Libre: 9,00 m 	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Altura Total: 11,55 m</a:t>
            </a:r>
            <a:r>
              <a:rPr lang="es-CO" sz="1500">
                <a:latin typeface="Tahoma"/>
                <a:ea typeface="Tahoma"/>
                <a:cs typeface="Tahoma"/>
              </a:rPr>
              <a:t>	</a:t>
            </a: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CUBIERTA</a:t>
            </a:r>
          </a:p>
          <a:p>
            <a:endParaRPr lang="es-CO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Estructura metálica tipo alma llena importada de Portugal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80% de la cubierta termo acústica: </a:t>
            </a:r>
            <a:r>
              <a:rPr lang="es-CO" sz="1400" err="1">
                <a:latin typeface="Tahoma"/>
                <a:ea typeface="Tahoma"/>
                <a:cs typeface="Tahoma"/>
              </a:rPr>
              <a:t>Glamet</a:t>
            </a:r>
            <a:r>
              <a:rPr lang="es-CO" sz="1400">
                <a:latin typeface="Tahoma"/>
                <a:ea typeface="Tahoma"/>
                <a:cs typeface="Tahoma"/>
              </a:rPr>
              <a:t> TECHMET A42-P1000-G4 (Proveedor </a:t>
            </a:r>
            <a:r>
              <a:rPr lang="es-CO" sz="1400" err="1">
                <a:latin typeface="Tahoma"/>
                <a:ea typeface="Tahoma"/>
                <a:cs typeface="Tahoma"/>
              </a:rPr>
              <a:t>Metecno</a:t>
            </a:r>
            <a:r>
              <a:rPr lang="es-CO" sz="1400">
                <a:latin typeface="Tahoma"/>
                <a:ea typeface="Tahoma"/>
                <a:cs typeface="Tahoma"/>
              </a:rPr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Traslúcida 20 % del área de la cubierta. </a:t>
            </a:r>
            <a:r>
              <a:rPr lang="es-CO" sz="1400" err="1">
                <a:latin typeface="Tahoma"/>
                <a:ea typeface="Tahoma"/>
                <a:cs typeface="Tahoma"/>
              </a:rPr>
              <a:t>Tejaluz</a:t>
            </a:r>
            <a:r>
              <a:rPr lang="es-CO" sz="1400">
                <a:latin typeface="Tahoma"/>
                <a:ea typeface="Tahoma"/>
                <a:cs typeface="Tahoma"/>
              </a:rPr>
              <a:t> T-3 (Proveedor </a:t>
            </a:r>
            <a:r>
              <a:rPr lang="es-CO" sz="1400" err="1">
                <a:latin typeface="Tahoma"/>
                <a:ea typeface="Tahoma"/>
                <a:cs typeface="Tahoma"/>
              </a:rPr>
              <a:t>Exiplast</a:t>
            </a:r>
            <a:r>
              <a:rPr lang="es-CO" sz="1400">
                <a:latin typeface="Tahoma"/>
                <a:ea typeface="Tahoma"/>
                <a:cs typeface="Tahoma"/>
              </a:rPr>
              <a:t>)</a:t>
            </a: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FACHADA</a:t>
            </a:r>
          </a:p>
          <a:p>
            <a:endParaRPr lang="es-CO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Bloque </a:t>
            </a:r>
            <a:r>
              <a:rPr lang="es-CO" sz="1400" err="1">
                <a:latin typeface="Tahoma"/>
                <a:ea typeface="Tahoma"/>
                <a:cs typeface="Tahoma"/>
              </a:rPr>
              <a:t>abusardado</a:t>
            </a:r>
            <a:r>
              <a:rPr lang="es-CO" sz="1400">
                <a:latin typeface="Tahoma"/>
                <a:ea typeface="Tahoma"/>
                <a:cs typeface="Tahoma"/>
              </a:rPr>
              <a:t>, lámina fachada master 1000 (TZR), calibre 24, pintada RAL 9006, proveedor ACESCO</a:t>
            </a: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PISOS</a:t>
            </a:r>
          </a:p>
          <a:p>
            <a:endParaRPr lang="es-CO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Industrial MR-41 con adición de endurecedor y fibras metálicas, modulación 5m*5m con sello y juntas según producto, espesor de la capa 0.17 m. </a:t>
            </a:r>
            <a:endParaRPr lang="es-CO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Capacidad 4 toneladas / m².</a:t>
            </a: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:a16="http://schemas.microsoft.com/office/drawing/2014/main" id="{941368C4-264F-68A2-72B0-BBC5ADC02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802" b="52888"/>
          <a:stretch/>
        </p:blipFill>
        <p:spPr>
          <a:xfrm>
            <a:off x="4611757" y="244157"/>
            <a:ext cx="745608" cy="1029215"/>
          </a:xfrm>
          <a:prstGeom prst="rect">
            <a:avLst/>
          </a:prstGeom>
        </p:spPr>
      </p:pic>
      <p:pic>
        <p:nvPicPr>
          <p:cNvPr id="13" name="Imagen 12" descr="Imagen que contiene Icono&#10;&#10;Descripción generada automáticamente">
            <a:extLst>
              <a:ext uri="{FF2B5EF4-FFF2-40B4-BE49-F238E27FC236}">
                <a16:creationId xmlns:a16="http://schemas.microsoft.com/office/drawing/2014/main" id="{80FA357D-6CB9-EC07-8DB2-095175A9C8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97" t="1547" r="60305" b="51341"/>
          <a:stretch/>
        </p:blipFill>
        <p:spPr>
          <a:xfrm>
            <a:off x="4611757" y="1551320"/>
            <a:ext cx="745608" cy="1029215"/>
          </a:xfrm>
          <a:prstGeom prst="rect">
            <a:avLst/>
          </a:prstGeom>
        </p:spPr>
      </p:pic>
      <p:pic>
        <p:nvPicPr>
          <p:cNvPr id="14" name="Imagen 13" descr="Imagen que contiene Icono&#10;&#10;Descripción generada automáticamente">
            <a:extLst>
              <a:ext uri="{FF2B5EF4-FFF2-40B4-BE49-F238E27FC236}">
                <a16:creationId xmlns:a16="http://schemas.microsoft.com/office/drawing/2014/main" id="{0AC83BC1-D650-8B65-758C-8392DB61A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87" t="-1324" r="30974" b="54212"/>
          <a:stretch/>
        </p:blipFill>
        <p:spPr>
          <a:xfrm>
            <a:off x="4651965" y="3483306"/>
            <a:ext cx="758859" cy="1029215"/>
          </a:xfrm>
          <a:prstGeom prst="rect">
            <a:avLst/>
          </a:prstGeom>
        </p:spPr>
      </p:pic>
      <p:pic>
        <p:nvPicPr>
          <p:cNvPr id="15" name="Imagen 14" descr="Imagen que contiene Icono&#10;&#10;Descripción generada automáticamente">
            <a:extLst>
              <a:ext uri="{FF2B5EF4-FFF2-40B4-BE49-F238E27FC236}">
                <a16:creationId xmlns:a16="http://schemas.microsoft.com/office/drawing/2014/main" id="{CD926E99-884C-DC38-B872-11EBF9F4C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415" t="-1369" r="5046" b="54257"/>
          <a:stretch/>
        </p:blipFill>
        <p:spPr>
          <a:xfrm>
            <a:off x="4445644" y="4683635"/>
            <a:ext cx="965180" cy="13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0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ágono 6"/>
          <p:cNvSpPr/>
          <p:nvPr/>
        </p:nvSpPr>
        <p:spPr>
          <a:xfrm flipH="1">
            <a:off x="5560828" y="4736287"/>
            <a:ext cx="6631172" cy="1414131"/>
          </a:xfrm>
          <a:prstGeom prst="homePlate">
            <a:avLst>
              <a:gd name="adj" fmla="val 29699"/>
            </a:avLst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3</a:t>
            </a:fld>
            <a:endParaRPr lang="es-ES_tradnl"/>
          </a:p>
        </p:txBody>
      </p:sp>
      <p:sp>
        <p:nvSpPr>
          <p:cNvPr id="4" name="1 Rectángulo"/>
          <p:cNvSpPr/>
          <p:nvPr/>
        </p:nvSpPr>
        <p:spPr>
          <a:xfrm>
            <a:off x="5200048" y="2581508"/>
            <a:ext cx="6631172" cy="157190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O" sz="1400" b="1" err="1">
                <a:latin typeface="Tahoma"/>
                <a:ea typeface="Tahoma"/>
                <a:cs typeface="Tahoma"/>
              </a:rPr>
              <a:t>Exennta</a:t>
            </a:r>
            <a:r>
              <a:rPr lang="es-CO" sz="1400" b="1">
                <a:latin typeface="Tahoma"/>
                <a:ea typeface="Tahoma"/>
                <a:cs typeface="Tahoma"/>
              </a:rPr>
              <a:t> Zona Franca Gachancipá </a:t>
            </a:r>
            <a:r>
              <a:rPr lang="es-CO" sz="1400">
                <a:latin typeface="Tahoma"/>
                <a:ea typeface="Tahoma"/>
                <a:cs typeface="Tahoma"/>
              </a:rPr>
              <a:t>es un proyecto industrial que cuenta con un total de 77,600 m² de bodegas de </a:t>
            </a:r>
            <a:r>
              <a:rPr lang="es-CO" sz="1400" b="1">
                <a:solidFill>
                  <a:srgbClr val="C00000"/>
                </a:solidFill>
                <a:latin typeface="Tahoma"/>
                <a:ea typeface="Tahoma"/>
                <a:cs typeface="Tahoma"/>
              </a:rPr>
              <a:t>alta especificación y oficinas listas para ocupar</a:t>
            </a:r>
            <a:r>
              <a:rPr lang="es-CO" sz="1400">
                <a:latin typeface="Tahoma"/>
                <a:ea typeface="Tahoma"/>
                <a:cs typeface="Tahoma"/>
              </a:rPr>
              <a:t>, diseñadas para adaptarse a</a:t>
            </a:r>
            <a:r>
              <a:rPr lang="es-CO" sz="1400" b="1">
                <a:latin typeface="Tahoma"/>
                <a:ea typeface="Tahoma"/>
                <a:cs typeface="Tahoma"/>
              </a:rPr>
              <a:t> </a:t>
            </a:r>
            <a:r>
              <a:rPr lang="es-CO" sz="1400" b="1">
                <a:solidFill>
                  <a:srgbClr val="C00000"/>
                </a:solidFill>
                <a:latin typeface="Tahoma"/>
                <a:ea typeface="Tahoma"/>
                <a:cs typeface="Tahoma"/>
              </a:rPr>
              <a:t>operaciones industriales </a:t>
            </a:r>
            <a:r>
              <a:rPr lang="es-CO" sz="1400">
                <a:latin typeface="Tahoma"/>
                <a:ea typeface="Tahoma"/>
                <a:cs typeface="Tahoma"/>
              </a:rPr>
              <a:t>(de alto, mediano y bajo impacto), </a:t>
            </a:r>
            <a:r>
              <a:rPr lang="es-CO" sz="1400" b="1">
                <a:solidFill>
                  <a:srgbClr val="C00000"/>
                </a:solidFill>
                <a:latin typeface="Tahoma"/>
                <a:ea typeface="Tahoma"/>
                <a:cs typeface="Tahoma"/>
              </a:rPr>
              <a:t>logísticas y de usuarios comerciales</a:t>
            </a:r>
            <a:r>
              <a:rPr lang="es-CO" sz="1400">
                <a:latin typeface="Tahoma"/>
                <a:ea typeface="Tahoma"/>
                <a:cs typeface="Tahoma"/>
              </a:rPr>
              <a:t>, garantizando tanto la </a:t>
            </a:r>
            <a:r>
              <a:rPr lang="es-CO" sz="1400" b="1">
                <a:solidFill>
                  <a:srgbClr val="C00000"/>
                </a:solidFill>
                <a:latin typeface="Tahoma"/>
                <a:ea typeface="Tahoma"/>
                <a:cs typeface="Tahoma"/>
              </a:rPr>
              <a:t>operatividad</a:t>
            </a:r>
            <a:r>
              <a:rPr lang="es-CO" sz="14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 </a:t>
            </a:r>
            <a:r>
              <a:rPr lang="es-CO" sz="1400">
                <a:latin typeface="Tahoma"/>
                <a:ea typeface="Tahoma"/>
                <a:cs typeface="Tahoma"/>
              </a:rPr>
              <a:t>de su empresa, como la</a:t>
            </a:r>
            <a:r>
              <a:rPr lang="es-CO" sz="1400" b="1">
                <a:solidFill>
                  <a:srgbClr val="22333B"/>
                </a:solidFill>
                <a:latin typeface="Tahoma"/>
                <a:ea typeface="Tahoma"/>
                <a:cs typeface="Tahoma"/>
              </a:rPr>
              <a:t> </a:t>
            </a:r>
            <a:r>
              <a:rPr lang="es-CO" sz="1400" b="1">
                <a:solidFill>
                  <a:srgbClr val="C00000"/>
                </a:solidFill>
                <a:latin typeface="Tahoma"/>
                <a:ea typeface="Tahoma"/>
                <a:cs typeface="Tahoma"/>
              </a:rPr>
              <a:t>agilidad en su operación diaria</a:t>
            </a:r>
            <a:r>
              <a:rPr lang="es-CO" sz="14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.</a:t>
            </a:r>
          </a:p>
        </p:txBody>
      </p:sp>
      <p:sp>
        <p:nvSpPr>
          <p:cNvPr id="5" name="1 Rectángulo"/>
          <p:cNvSpPr/>
          <p:nvPr/>
        </p:nvSpPr>
        <p:spPr>
          <a:xfrm>
            <a:off x="6370403" y="5180848"/>
            <a:ext cx="5276192" cy="3191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6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Resolución Declaratoria 011967 de diciembre de 2011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82976BE-CE5B-4927-8B9E-CF88CB8791FA}"/>
              </a:ext>
            </a:extLst>
          </p:cNvPr>
          <p:cNvSpPr txBox="1"/>
          <p:nvPr/>
        </p:nvSpPr>
        <p:spPr>
          <a:xfrm>
            <a:off x="6174823" y="1691006"/>
            <a:ext cx="5072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>
                <a:solidFill>
                  <a:srgbClr val="B225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ES EXENNTA?</a:t>
            </a:r>
            <a:endParaRPr lang="es-CO" sz="3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Hexágono 14">
            <a:extLst>
              <a:ext uri="{FF2B5EF4-FFF2-40B4-BE49-F238E27FC236}">
                <a16:creationId xmlns:a16="http://schemas.microsoft.com/office/drawing/2014/main" id="{19A2E027-F63E-4A43-966C-55629C13E289}"/>
              </a:ext>
            </a:extLst>
          </p:cNvPr>
          <p:cNvSpPr/>
          <p:nvPr/>
        </p:nvSpPr>
        <p:spPr>
          <a:xfrm>
            <a:off x="5355854" y="4990965"/>
            <a:ext cx="1060704" cy="914400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Gráfico 12" descr="Lista de comprobación">
            <a:extLst>
              <a:ext uri="{FF2B5EF4-FFF2-40B4-BE49-F238E27FC236}">
                <a16:creationId xmlns:a16="http://schemas.microsoft.com/office/drawing/2014/main" id="{4BAAEA1A-AC3F-4D06-8E81-7A58AEEF2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0828" y="5129670"/>
            <a:ext cx="647887" cy="647887"/>
          </a:xfrm>
          <a:prstGeom prst="rect">
            <a:avLst/>
          </a:prstGeom>
        </p:spPr>
      </p:pic>
      <p:sp>
        <p:nvSpPr>
          <p:cNvPr id="16" name="Hexágono 15">
            <a:extLst>
              <a:ext uri="{FF2B5EF4-FFF2-40B4-BE49-F238E27FC236}">
                <a16:creationId xmlns:a16="http://schemas.microsoft.com/office/drawing/2014/main" id="{BB9505F4-502B-40FD-86C3-D231214B5845}"/>
              </a:ext>
            </a:extLst>
          </p:cNvPr>
          <p:cNvSpPr/>
          <p:nvPr/>
        </p:nvSpPr>
        <p:spPr>
          <a:xfrm>
            <a:off x="5291036" y="4936855"/>
            <a:ext cx="1175077" cy="1012997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3068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0734A62-8E32-933B-3B01-5C90DDF08D1F}"/>
              </a:ext>
            </a:extLst>
          </p:cNvPr>
          <p:cNvSpPr/>
          <p:nvPr/>
        </p:nvSpPr>
        <p:spPr>
          <a:xfrm>
            <a:off x="0" y="0"/>
            <a:ext cx="5486400" cy="6857996"/>
          </a:xfrm>
          <a:prstGeom prst="rect">
            <a:avLst/>
          </a:prstGeom>
          <a:solidFill>
            <a:srgbClr val="3A49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A57177C-0359-D138-F5A1-FC9E92EDAF3A}"/>
              </a:ext>
            </a:extLst>
          </p:cNvPr>
          <p:cNvSpPr/>
          <p:nvPr/>
        </p:nvSpPr>
        <p:spPr>
          <a:xfrm>
            <a:off x="5624768" y="238682"/>
            <a:ext cx="6021013" cy="4893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ACCESOS</a:t>
            </a:r>
          </a:p>
          <a:p>
            <a:endParaRPr lang="es-CO" sz="1400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4 plataformas niveladoras de terminal tipo HORMANN ref. HSL-2. 1.87 m ancho x 2.78 m largo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4 puertas enrollables con motor trifásico tipo HORMANN ref. CLASSIC DECOTHERMS, incluido accesorios para su total funcionamiento. 3 m ancho x 5 m alto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Acceso vehicular a nivel: 1 puerta enrollable con motor trifásico tipo HORMANN ref. CLASSIC DECOTHERMS, incluido accesorios para su total funcionamiento. 4 m ancho x 5m alto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9 salidas de emergencia. Cuenta con puertas tipo HORMANN ref. D45-2 lacado al RAL7016 y todos los accesorios para su total funcionamiento. 1.82 m ancho x 2.10 m alto</a:t>
            </a: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ENERGÍA</a:t>
            </a:r>
          </a:p>
          <a:p>
            <a:endParaRPr lang="es-CO" sz="1400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s-MX" sz="1400">
                <a:latin typeface="Tahoma"/>
                <a:ea typeface="Tahoma"/>
                <a:cs typeface="Tahoma"/>
              </a:rPr>
              <a:t>Tensión: 440 V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s-MX" sz="1400">
                <a:latin typeface="Tahoma"/>
                <a:ea typeface="Tahoma"/>
                <a:cs typeface="Tahoma"/>
              </a:rPr>
              <a:t>Máxima potencia 800 KVA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s-MX" sz="1400">
                <a:latin typeface="Tahoma"/>
                <a:ea typeface="Tahoma"/>
                <a:cs typeface="Tahoma"/>
              </a:rPr>
              <a:t>No incluye planta eléctrica de suplencia</a:t>
            </a:r>
            <a:endParaRPr lang="es-MX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:a16="http://schemas.microsoft.com/office/drawing/2014/main" id="{9C475AF1-A025-1241-AF4D-2AEAAD996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6" t="44812" r="67825" b="17021"/>
          <a:stretch/>
        </p:blipFill>
        <p:spPr>
          <a:xfrm>
            <a:off x="4536143" y="238682"/>
            <a:ext cx="758859" cy="833800"/>
          </a:xfrm>
          <a:prstGeom prst="rect">
            <a:avLst/>
          </a:prstGeom>
        </p:spPr>
      </p:pic>
      <p:pic>
        <p:nvPicPr>
          <p:cNvPr id="13" name="Imagen 12" descr="Imagen que contiene Icono&#10;&#10;Descripción generada automáticamente">
            <a:extLst>
              <a:ext uri="{FF2B5EF4-FFF2-40B4-BE49-F238E27FC236}">
                <a16:creationId xmlns:a16="http://schemas.microsoft.com/office/drawing/2014/main" id="{30D73E90-A366-B6EB-6B44-09E691BB4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97" t="46345" r="42536" b="5125"/>
          <a:stretch/>
        </p:blipFill>
        <p:spPr>
          <a:xfrm>
            <a:off x="4536143" y="3777128"/>
            <a:ext cx="950257" cy="106017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7B61A15-C57D-E7BB-714D-E4C9445F779B}"/>
              </a:ext>
            </a:extLst>
          </p:cNvPr>
          <p:cNvSpPr txBox="1"/>
          <p:nvPr/>
        </p:nvSpPr>
        <p:spPr>
          <a:xfrm>
            <a:off x="271209" y="2690751"/>
            <a:ext cx="4943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ESPECIFICACIONES </a:t>
            </a:r>
          </a:p>
          <a:p>
            <a:r>
              <a:rPr lang="es-CO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BODEGA 1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199BF97-D8F2-EA5B-C318-7C0670CB0AAE}"/>
              </a:ext>
            </a:extLst>
          </p:cNvPr>
          <p:cNvCxnSpPr/>
          <p:nvPr/>
        </p:nvCxnSpPr>
        <p:spPr>
          <a:xfrm>
            <a:off x="409577" y="4001296"/>
            <a:ext cx="2929007" cy="0"/>
          </a:xfrm>
          <a:prstGeom prst="line">
            <a:avLst/>
          </a:prstGeom>
          <a:ln w="63500">
            <a:solidFill>
              <a:srgbClr val="D320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C3B8581-71BF-D46A-C56F-8B73E38E1463}"/>
              </a:ext>
            </a:extLst>
          </p:cNvPr>
          <p:cNvSpPr txBox="1"/>
          <p:nvPr/>
        </p:nvSpPr>
        <p:spPr>
          <a:xfrm>
            <a:off x="5624768" y="4995682"/>
            <a:ext cx="609600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100">
                <a:latin typeface="Tahoma"/>
                <a:ea typeface="Tahoma"/>
                <a:cs typeface="Tahoma"/>
              </a:rPr>
              <a:t>Nota: Debido a que el suministro de energía eléctrica esta dado directamente por el operador de red (OR), la estabilidad de la red y la calidad de la energía dependen únicamente del OR. De esta manera, se recomienda la instalación de una planta eléctrica que permita la estabilidad del servicio ante cualquier fallo o deficiencia en el suministro, así mismo y dependiendo del tipo de operación (equipos eléctricos) que puedan generar energía reactiva (inductiva y/o capacitiva), se aconseja la instalación de un dispositivo que mitigue este fenómeno debido a que por normatividad local, éste podrá ser penalizado en la factura de energía eléctrica.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D760D3C-6579-9BCF-84A4-CDA2DDF4ED2A}"/>
              </a:ext>
            </a:extLst>
          </p:cNvPr>
          <p:cNvGrpSpPr/>
          <p:nvPr/>
        </p:nvGrpSpPr>
        <p:grpSpPr>
          <a:xfrm>
            <a:off x="9369288" y="6403795"/>
            <a:ext cx="2589704" cy="284778"/>
            <a:chOff x="11525318" y="8350238"/>
            <a:chExt cx="3748559" cy="440180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831E42A-D229-135B-A719-B3535F78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5318" y="8456711"/>
              <a:ext cx="1943174" cy="30268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6AC15FA0-8E5C-1732-D3AD-6D57F2994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7920" y="8350238"/>
              <a:ext cx="1525957" cy="440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8688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0734A62-8E32-933B-3B01-5C90DDF08D1F}"/>
              </a:ext>
            </a:extLst>
          </p:cNvPr>
          <p:cNvSpPr/>
          <p:nvPr/>
        </p:nvSpPr>
        <p:spPr>
          <a:xfrm>
            <a:off x="0" y="0"/>
            <a:ext cx="5486400" cy="6857999"/>
          </a:xfrm>
          <a:prstGeom prst="rect">
            <a:avLst/>
          </a:prstGeom>
          <a:solidFill>
            <a:srgbClr val="3A49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3B5E0BA-D050-FB9B-C84D-DBF3E32D828A}"/>
              </a:ext>
            </a:extLst>
          </p:cNvPr>
          <p:cNvSpPr txBox="1"/>
          <p:nvPr/>
        </p:nvSpPr>
        <p:spPr>
          <a:xfrm>
            <a:off x="5624768" y="1490006"/>
            <a:ext cx="60960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u="sng">
                <a:solidFill>
                  <a:srgbClr val="B124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ÁREAS</a:t>
            </a:r>
          </a:p>
          <a:p>
            <a:endParaRPr lang="es-CO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de servicios y núcleos: 619,9 m². Con acabados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de recepción: 46,7 m². Pisos y muros en porcelanato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de baños y vestieres: 317,1 m². Pisos y muros en porcelanato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de oficinas incluido data center: 92,1 m². Pisos y muros en porcelanato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de cocina: 12,9 m². Pisos y muros en porcelanato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de laboratorios: 139 m². Piso en porcelanato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de dispensador médico: 9 m². Piso en porcelanato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Altura libre. 3,12 m	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Sanitarios: Punto suministro y sanitaria. 14 unidades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Duchas: Punto suministro y sanitaria. 26 unidades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Lavamanos: Punto suministro y sanitaria. 21 unidades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Orinales: Punto suministro y sanitaria. 6 unidades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Baños discapacitados: Punto suministro y sanitaria. 1 unidad</a:t>
            </a:r>
          </a:p>
        </p:txBody>
      </p:sp>
      <p:pic>
        <p:nvPicPr>
          <p:cNvPr id="14" name="Gráfico 13" descr="Plano con relleno sólido">
            <a:extLst>
              <a:ext uri="{FF2B5EF4-FFF2-40B4-BE49-F238E27FC236}">
                <a16:creationId xmlns:a16="http://schemas.microsoft.com/office/drawing/2014/main" id="{289CCAB6-02F7-2319-D328-4CB511D35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445" y="1539168"/>
            <a:ext cx="833746" cy="83374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ED27232-CC34-E9E0-DAE5-FBD21D17F534}"/>
              </a:ext>
            </a:extLst>
          </p:cNvPr>
          <p:cNvSpPr txBox="1"/>
          <p:nvPr/>
        </p:nvSpPr>
        <p:spPr>
          <a:xfrm>
            <a:off x="271209" y="2690751"/>
            <a:ext cx="4943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ESPECIFICACIONES </a:t>
            </a:r>
          </a:p>
          <a:p>
            <a:r>
              <a:rPr lang="es-CO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BODEGA 1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3502B75-D21C-C95A-B08C-6017C7FACDD2}"/>
              </a:ext>
            </a:extLst>
          </p:cNvPr>
          <p:cNvCxnSpPr/>
          <p:nvPr/>
        </p:nvCxnSpPr>
        <p:spPr>
          <a:xfrm>
            <a:off x="409577" y="4001296"/>
            <a:ext cx="2929007" cy="0"/>
          </a:xfrm>
          <a:prstGeom prst="line">
            <a:avLst/>
          </a:prstGeom>
          <a:ln w="63500">
            <a:solidFill>
              <a:srgbClr val="D320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140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>
              <a:grayscl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EE7A3AE-299F-AF45-866D-BAE0A522705D}"/>
              </a:ext>
            </a:extLst>
          </p:cNvPr>
          <p:cNvGrpSpPr/>
          <p:nvPr/>
        </p:nvGrpSpPr>
        <p:grpSpPr>
          <a:xfrm>
            <a:off x="476250" y="0"/>
            <a:ext cx="95250" cy="1762125"/>
            <a:chOff x="635000" y="0"/>
            <a:chExt cx="127000" cy="2349500"/>
          </a:xfrm>
        </p:grpSpPr>
        <p:sp>
          <p:nvSpPr>
            <p:cNvPr id="3" name="object 3"/>
            <p:cNvSpPr/>
            <p:nvPr/>
          </p:nvSpPr>
          <p:spPr>
            <a:xfrm>
              <a:off x="635000" y="762000"/>
              <a:ext cx="127000" cy="1587500"/>
            </a:xfrm>
            <a:custGeom>
              <a:avLst/>
              <a:gdLst/>
              <a:ahLst/>
              <a:cxnLst/>
              <a:rect l="l" t="t" r="r" b="b"/>
              <a:pathLst>
                <a:path w="127000" h="1587500">
                  <a:moveTo>
                    <a:pt x="1270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27000" y="0"/>
                  </a:lnTo>
                  <a:lnTo>
                    <a:pt x="127000" y="1587500"/>
                  </a:lnTo>
                  <a:close/>
                </a:path>
              </a:pathLst>
            </a:custGeom>
            <a:solidFill>
              <a:srgbClr val="081C2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" name="object 4"/>
            <p:cNvSpPr/>
            <p:nvPr/>
          </p:nvSpPr>
          <p:spPr>
            <a:xfrm>
              <a:off x="635000" y="0"/>
              <a:ext cx="127000" cy="762000"/>
            </a:xfrm>
            <a:custGeom>
              <a:avLst/>
              <a:gdLst/>
              <a:ahLst/>
              <a:cxnLst/>
              <a:rect l="l" t="t" r="r" b="b"/>
              <a:pathLst>
                <a:path w="127000" h="762000">
                  <a:moveTo>
                    <a:pt x="0" y="762000"/>
                  </a:moveTo>
                  <a:lnTo>
                    <a:pt x="127000" y="762000"/>
                  </a:lnTo>
                  <a:lnTo>
                    <a:pt x="127000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B1242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31918" y="3264000"/>
            <a:ext cx="7629525" cy="626133"/>
          </a:xfrm>
          <a:prstGeom prst="rect">
            <a:avLst/>
          </a:prstGeom>
          <a:solidFill>
            <a:srgbClr val="3A4950"/>
          </a:solidFill>
        </p:spPr>
        <p:txBody>
          <a:bodyPr vert="horz" wrap="square" lIns="0" tIns="10478" rIns="0" bIns="0" rtlCol="0" anchor="ctr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83"/>
              </a:spcBef>
            </a:pPr>
            <a:r>
              <a:rPr lang="es-CO"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BODEGA</a:t>
            </a:r>
            <a:r>
              <a:rPr lang="es-CO" sz="4000" b="1" spc="-53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7AF7D186-10E3-2440-9BF7-2141C9C21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670822"/>
            <a:ext cx="2009396" cy="31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83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938078"/>
            <a:ext cx="7258050" cy="5219973"/>
          </a:xfrm>
          <a:prstGeom prst="rect">
            <a:avLst/>
          </a:prstGeom>
        </p:spPr>
      </p:pic>
      <p:grpSp>
        <p:nvGrpSpPr>
          <p:cNvPr id="98" name="Grupo 97">
            <a:extLst>
              <a:ext uri="{FF2B5EF4-FFF2-40B4-BE49-F238E27FC236}">
                <a16:creationId xmlns:a16="http://schemas.microsoft.com/office/drawing/2014/main" id="{2CE2E58C-A734-E246-8746-D10B80E95A9C}"/>
              </a:ext>
            </a:extLst>
          </p:cNvPr>
          <p:cNvGrpSpPr/>
          <p:nvPr/>
        </p:nvGrpSpPr>
        <p:grpSpPr>
          <a:xfrm>
            <a:off x="8643989" y="6262679"/>
            <a:ext cx="2811419" cy="330135"/>
            <a:chOff x="11525318" y="8350238"/>
            <a:chExt cx="3748559" cy="440180"/>
          </a:xfrm>
        </p:grpSpPr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E8852C38-92AA-5C49-A170-F838F4F27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5318" y="8456711"/>
              <a:ext cx="1943174" cy="302687"/>
            </a:xfrm>
            <a:prstGeom prst="rect">
              <a:avLst/>
            </a:prstGeom>
          </p:spPr>
        </p:pic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91CB22DA-1538-D64D-8564-E4270ACD0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7920" y="8350238"/>
              <a:ext cx="1525957" cy="4401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2475" y="285750"/>
            <a:ext cx="11915775" cy="1246496"/>
          </a:xfrm>
          <a:prstGeom prst="rect">
            <a:avLst/>
          </a:prstGeom>
        </p:spPr>
        <p:txBody>
          <a:bodyPr vert="horz" wrap="square" lIns="0" tIns="10478" rIns="0" bIns="0" rtlCol="0" anchor="ctr">
            <a:spAutoFit/>
          </a:bodyPr>
          <a:lstStyle/>
          <a:p>
            <a:pPr marL="9525">
              <a:lnSpc>
                <a:spcPts val="5051"/>
              </a:lnSpc>
              <a:spcBef>
                <a:spcPts val="83"/>
              </a:spcBef>
            </a:pPr>
            <a:r>
              <a:rPr lang="es-CO" sz="3000" b="1" spc="-23">
                <a:solidFill>
                  <a:srgbClr val="B124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UBICACIÓN</a:t>
            </a:r>
            <a:br>
              <a:rPr lang="es-CO" sz="3000" b="1" spc="-23">
                <a:solidFill>
                  <a:srgbClr val="B124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CO" sz="3000" b="1" spc="-23">
                <a:solidFill>
                  <a:srgbClr val="B124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BODEGA 8</a:t>
            </a:r>
            <a:endParaRPr lang="es-CO" sz="3000" b="1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5C898293-883D-3B76-7386-1304B463D2F7}"/>
              </a:ext>
            </a:extLst>
          </p:cNvPr>
          <p:cNvSpPr/>
          <p:nvPr/>
        </p:nvSpPr>
        <p:spPr>
          <a:xfrm rot="16200000">
            <a:off x="9794774" y="-341550"/>
            <a:ext cx="1343354" cy="2025974"/>
          </a:xfrm>
          <a:custGeom>
            <a:avLst/>
            <a:gdLst>
              <a:gd name="connsiteX0" fmla="*/ 1567783 w 1567782"/>
              <a:gd name="connsiteY0" fmla="*/ 0 h 2025974"/>
              <a:gd name="connsiteX1" fmla="*/ 1567783 w 1567782"/>
              <a:gd name="connsiteY1" fmla="*/ 665227 h 2025974"/>
              <a:gd name="connsiteX2" fmla="*/ 1307979 w 1567782"/>
              <a:gd name="connsiteY2" fmla="*/ 1488164 h 2025974"/>
              <a:gd name="connsiteX3" fmla="*/ 1138184 w 1567782"/>
              <a:gd name="connsiteY3" fmla="*/ 2025974 h 2025974"/>
              <a:gd name="connsiteX4" fmla="*/ 0 w 1567782"/>
              <a:gd name="connsiteY4" fmla="*/ 2025974 h 2025974"/>
              <a:gd name="connsiteX5" fmla="*/ 639632 w 1567782"/>
              <a:gd name="connsiteY5" fmla="*/ 0 h 2025974"/>
              <a:gd name="connsiteX6" fmla="*/ 1567783 w 1567782"/>
              <a:gd name="connsiteY6" fmla="*/ 0 h 202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7782" h="2025974">
                <a:moveTo>
                  <a:pt x="1567783" y="0"/>
                </a:moveTo>
                <a:lnTo>
                  <a:pt x="1567783" y="665227"/>
                </a:lnTo>
                <a:lnTo>
                  <a:pt x="1307979" y="1488164"/>
                </a:lnTo>
                <a:lnTo>
                  <a:pt x="1138184" y="2025974"/>
                </a:lnTo>
                <a:lnTo>
                  <a:pt x="0" y="2025974"/>
                </a:lnTo>
                <a:lnTo>
                  <a:pt x="639632" y="0"/>
                </a:lnTo>
                <a:lnTo>
                  <a:pt x="1567783" y="0"/>
                </a:lnTo>
                <a:close/>
              </a:path>
            </a:pathLst>
          </a:custGeom>
          <a:solidFill>
            <a:srgbClr val="C00000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5FF6177D-F02D-9FFB-72CA-9F9EA06078B3}"/>
              </a:ext>
            </a:extLst>
          </p:cNvPr>
          <p:cNvSpPr/>
          <p:nvPr/>
        </p:nvSpPr>
        <p:spPr>
          <a:xfrm rot="16200000">
            <a:off x="8975713" y="-1022689"/>
            <a:ext cx="943465" cy="2988365"/>
          </a:xfrm>
          <a:custGeom>
            <a:avLst/>
            <a:gdLst>
              <a:gd name="connsiteX0" fmla="*/ 943466 w 943465"/>
              <a:gd name="connsiteY0" fmla="*/ 0 h 2988365"/>
              <a:gd name="connsiteX1" fmla="*/ 943466 w 943465"/>
              <a:gd name="connsiteY1" fmla="*/ 2988366 h 2988365"/>
              <a:gd name="connsiteX2" fmla="*/ 0 w 943465"/>
              <a:gd name="connsiteY2" fmla="*/ 2988366 h 2988365"/>
              <a:gd name="connsiteX3" fmla="*/ 469825 w 943465"/>
              <a:gd name="connsiteY3" fmla="*/ 1500202 h 2988365"/>
              <a:gd name="connsiteX4" fmla="*/ 943466 w 943465"/>
              <a:gd name="connsiteY4" fmla="*/ 0 h 298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465" h="2988365">
                <a:moveTo>
                  <a:pt x="943466" y="0"/>
                </a:moveTo>
                <a:lnTo>
                  <a:pt x="943466" y="2988366"/>
                </a:lnTo>
                <a:lnTo>
                  <a:pt x="0" y="2988366"/>
                </a:lnTo>
                <a:lnTo>
                  <a:pt x="469825" y="1500202"/>
                </a:lnTo>
                <a:lnTo>
                  <a:pt x="943466" y="0"/>
                </a:lnTo>
                <a:close/>
              </a:path>
            </a:pathLst>
          </a:custGeom>
          <a:solidFill>
            <a:srgbClr val="9E968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0993AA60-E878-F8C3-0718-3169DD3DD1CE}"/>
              </a:ext>
            </a:extLst>
          </p:cNvPr>
          <p:cNvSpPr/>
          <p:nvPr/>
        </p:nvSpPr>
        <p:spPr>
          <a:xfrm rot="16200000">
            <a:off x="10553106" y="-852607"/>
            <a:ext cx="786525" cy="2491260"/>
          </a:xfrm>
          <a:custGeom>
            <a:avLst/>
            <a:gdLst>
              <a:gd name="connsiteX0" fmla="*/ 786526 w 786525"/>
              <a:gd name="connsiteY0" fmla="*/ 0 h 2491260"/>
              <a:gd name="connsiteX1" fmla="*/ 786526 w 786525"/>
              <a:gd name="connsiteY1" fmla="*/ 2491261 h 2491260"/>
              <a:gd name="connsiteX2" fmla="*/ 0 w 786525"/>
              <a:gd name="connsiteY2" fmla="*/ 2491261 h 2491260"/>
              <a:gd name="connsiteX3" fmla="*/ 224954 w 786525"/>
              <a:gd name="connsiteY3" fmla="*/ 1778701 h 2491260"/>
              <a:gd name="connsiteX4" fmla="*/ 394749 w 786525"/>
              <a:gd name="connsiteY4" fmla="*/ 1240890 h 2491260"/>
              <a:gd name="connsiteX5" fmla="*/ 786526 w 786525"/>
              <a:gd name="connsiteY5" fmla="*/ 0 h 249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525" h="2491260">
                <a:moveTo>
                  <a:pt x="786526" y="0"/>
                </a:moveTo>
                <a:lnTo>
                  <a:pt x="786526" y="2491261"/>
                </a:lnTo>
                <a:lnTo>
                  <a:pt x="0" y="2491261"/>
                </a:lnTo>
                <a:lnTo>
                  <a:pt x="224954" y="1778701"/>
                </a:lnTo>
                <a:lnTo>
                  <a:pt x="394749" y="1240890"/>
                </a:lnTo>
                <a:lnTo>
                  <a:pt x="78652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07169A2F-4AEF-C6FE-4984-1C3DF4F16F76}"/>
              </a:ext>
            </a:extLst>
          </p:cNvPr>
          <p:cNvSpPr/>
          <p:nvPr/>
        </p:nvSpPr>
        <p:spPr>
          <a:xfrm rot="16200000">
            <a:off x="11258025" y="-485989"/>
            <a:ext cx="448225" cy="1419722"/>
          </a:xfrm>
          <a:custGeom>
            <a:avLst/>
            <a:gdLst>
              <a:gd name="connsiteX0" fmla="*/ 448225 w 448225"/>
              <a:gd name="connsiteY0" fmla="*/ 0 h 1419722"/>
              <a:gd name="connsiteX1" fmla="*/ 448225 w 448225"/>
              <a:gd name="connsiteY1" fmla="*/ 1419722 h 1419722"/>
              <a:gd name="connsiteX2" fmla="*/ 0 w 448225"/>
              <a:gd name="connsiteY2" fmla="*/ 1419722 h 1419722"/>
              <a:gd name="connsiteX3" fmla="*/ 394760 w 448225"/>
              <a:gd name="connsiteY3" fmla="*/ 169352 h 1419722"/>
              <a:gd name="connsiteX4" fmla="*/ 448225 w 448225"/>
              <a:gd name="connsiteY4" fmla="*/ 0 h 141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25" h="1419722">
                <a:moveTo>
                  <a:pt x="448225" y="0"/>
                </a:moveTo>
                <a:lnTo>
                  <a:pt x="448225" y="1419722"/>
                </a:lnTo>
                <a:lnTo>
                  <a:pt x="0" y="1419722"/>
                </a:lnTo>
                <a:lnTo>
                  <a:pt x="394760" y="169352"/>
                </a:lnTo>
                <a:lnTo>
                  <a:pt x="448225" y="0"/>
                </a:lnTo>
                <a:close/>
              </a:path>
            </a:pathLst>
          </a:custGeom>
          <a:solidFill>
            <a:srgbClr val="3C424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D73486C4-CAF4-30B9-A3AF-BC45C7CCAEB7}"/>
              </a:ext>
            </a:extLst>
          </p:cNvPr>
          <p:cNvSpPr/>
          <p:nvPr/>
        </p:nvSpPr>
        <p:spPr>
          <a:xfrm rot="16200000" flipH="1" flipV="1">
            <a:off x="1062767" y="5194730"/>
            <a:ext cx="1325563" cy="2025974"/>
          </a:xfrm>
          <a:custGeom>
            <a:avLst/>
            <a:gdLst>
              <a:gd name="connsiteX0" fmla="*/ 1567783 w 1567782"/>
              <a:gd name="connsiteY0" fmla="*/ 0 h 2025974"/>
              <a:gd name="connsiteX1" fmla="*/ 1567783 w 1567782"/>
              <a:gd name="connsiteY1" fmla="*/ 665227 h 2025974"/>
              <a:gd name="connsiteX2" fmla="*/ 1307979 w 1567782"/>
              <a:gd name="connsiteY2" fmla="*/ 1488164 h 2025974"/>
              <a:gd name="connsiteX3" fmla="*/ 1138184 w 1567782"/>
              <a:gd name="connsiteY3" fmla="*/ 2025974 h 2025974"/>
              <a:gd name="connsiteX4" fmla="*/ 0 w 1567782"/>
              <a:gd name="connsiteY4" fmla="*/ 2025974 h 2025974"/>
              <a:gd name="connsiteX5" fmla="*/ 639632 w 1567782"/>
              <a:gd name="connsiteY5" fmla="*/ 0 h 2025974"/>
              <a:gd name="connsiteX6" fmla="*/ 1567783 w 1567782"/>
              <a:gd name="connsiteY6" fmla="*/ 0 h 202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7782" h="2025974">
                <a:moveTo>
                  <a:pt x="1567783" y="0"/>
                </a:moveTo>
                <a:lnTo>
                  <a:pt x="1567783" y="665227"/>
                </a:lnTo>
                <a:lnTo>
                  <a:pt x="1307979" y="1488164"/>
                </a:lnTo>
                <a:lnTo>
                  <a:pt x="1138184" y="2025974"/>
                </a:lnTo>
                <a:lnTo>
                  <a:pt x="0" y="2025974"/>
                </a:lnTo>
                <a:lnTo>
                  <a:pt x="639632" y="0"/>
                </a:lnTo>
                <a:lnTo>
                  <a:pt x="1567783" y="0"/>
                </a:lnTo>
                <a:close/>
              </a:path>
            </a:pathLst>
          </a:custGeom>
          <a:solidFill>
            <a:srgbClr val="C00000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D3ACFD4A-B970-79F6-084E-B5B90852F456}"/>
              </a:ext>
            </a:extLst>
          </p:cNvPr>
          <p:cNvSpPr/>
          <p:nvPr/>
        </p:nvSpPr>
        <p:spPr>
          <a:xfrm rot="16200000" flipH="1" flipV="1">
            <a:off x="2272822" y="4904583"/>
            <a:ext cx="943465" cy="2988365"/>
          </a:xfrm>
          <a:custGeom>
            <a:avLst/>
            <a:gdLst>
              <a:gd name="connsiteX0" fmla="*/ 943466 w 943465"/>
              <a:gd name="connsiteY0" fmla="*/ 0 h 2988365"/>
              <a:gd name="connsiteX1" fmla="*/ 943466 w 943465"/>
              <a:gd name="connsiteY1" fmla="*/ 2988366 h 2988365"/>
              <a:gd name="connsiteX2" fmla="*/ 0 w 943465"/>
              <a:gd name="connsiteY2" fmla="*/ 2988366 h 2988365"/>
              <a:gd name="connsiteX3" fmla="*/ 469825 w 943465"/>
              <a:gd name="connsiteY3" fmla="*/ 1500202 h 2988365"/>
              <a:gd name="connsiteX4" fmla="*/ 943466 w 943465"/>
              <a:gd name="connsiteY4" fmla="*/ 0 h 298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465" h="2988365">
                <a:moveTo>
                  <a:pt x="943466" y="0"/>
                </a:moveTo>
                <a:lnTo>
                  <a:pt x="943466" y="2988366"/>
                </a:lnTo>
                <a:lnTo>
                  <a:pt x="0" y="2988366"/>
                </a:lnTo>
                <a:lnTo>
                  <a:pt x="469825" y="1500202"/>
                </a:lnTo>
                <a:lnTo>
                  <a:pt x="943466" y="0"/>
                </a:lnTo>
                <a:close/>
              </a:path>
            </a:pathLst>
          </a:custGeom>
          <a:solidFill>
            <a:srgbClr val="9E968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2E733346-2299-09E2-1663-FC689147CB22}"/>
              </a:ext>
            </a:extLst>
          </p:cNvPr>
          <p:cNvSpPr/>
          <p:nvPr/>
        </p:nvSpPr>
        <p:spPr>
          <a:xfrm rot="16200000" flipH="1" flipV="1">
            <a:off x="852369" y="5231606"/>
            <a:ext cx="786525" cy="2491260"/>
          </a:xfrm>
          <a:custGeom>
            <a:avLst/>
            <a:gdLst>
              <a:gd name="connsiteX0" fmla="*/ 786526 w 786525"/>
              <a:gd name="connsiteY0" fmla="*/ 0 h 2491260"/>
              <a:gd name="connsiteX1" fmla="*/ 786526 w 786525"/>
              <a:gd name="connsiteY1" fmla="*/ 2491261 h 2491260"/>
              <a:gd name="connsiteX2" fmla="*/ 0 w 786525"/>
              <a:gd name="connsiteY2" fmla="*/ 2491261 h 2491260"/>
              <a:gd name="connsiteX3" fmla="*/ 224954 w 786525"/>
              <a:gd name="connsiteY3" fmla="*/ 1778701 h 2491260"/>
              <a:gd name="connsiteX4" fmla="*/ 394749 w 786525"/>
              <a:gd name="connsiteY4" fmla="*/ 1240890 h 2491260"/>
              <a:gd name="connsiteX5" fmla="*/ 786526 w 786525"/>
              <a:gd name="connsiteY5" fmla="*/ 0 h 249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525" h="2491260">
                <a:moveTo>
                  <a:pt x="786526" y="0"/>
                </a:moveTo>
                <a:lnTo>
                  <a:pt x="786526" y="2491261"/>
                </a:lnTo>
                <a:lnTo>
                  <a:pt x="0" y="2491261"/>
                </a:lnTo>
                <a:lnTo>
                  <a:pt x="224954" y="1778701"/>
                </a:lnTo>
                <a:lnTo>
                  <a:pt x="394749" y="1240890"/>
                </a:lnTo>
                <a:lnTo>
                  <a:pt x="78652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BC20673D-8170-C06F-6632-262BA24EDC10}"/>
              </a:ext>
            </a:extLst>
          </p:cNvPr>
          <p:cNvSpPr/>
          <p:nvPr/>
        </p:nvSpPr>
        <p:spPr>
          <a:xfrm rot="16200000" flipH="1" flipV="1">
            <a:off x="485750" y="5936526"/>
            <a:ext cx="448225" cy="1419722"/>
          </a:xfrm>
          <a:custGeom>
            <a:avLst/>
            <a:gdLst>
              <a:gd name="connsiteX0" fmla="*/ 448225 w 448225"/>
              <a:gd name="connsiteY0" fmla="*/ 0 h 1419722"/>
              <a:gd name="connsiteX1" fmla="*/ 448225 w 448225"/>
              <a:gd name="connsiteY1" fmla="*/ 1419722 h 1419722"/>
              <a:gd name="connsiteX2" fmla="*/ 0 w 448225"/>
              <a:gd name="connsiteY2" fmla="*/ 1419722 h 1419722"/>
              <a:gd name="connsiteX3" fmla="*/ 394760 w 448225"/>
              <a:gd name="connsiteY3" fmla="*/ 169352 h 1419722"/>
              <a:gd name="connsiteX4" fmla="*/ 448225 w 448225"/>
              <a:gd name="connsiteY4" fmla="*/ 0 h 141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25" h="1419722">
                <a:moveTo>
                  <a:pt x="448225" y="0"/>
                </a:moveTo>
                <a:lnTo>
                  <a:pt x="448225" y="1419722"/>
                </a:lnTo>
                <a:lnTo>
                  <a:pt x="0" y="1419722"/>
                </a:lnTo>
                <a:lnTo>
                  <a:pt x="394760" y="169352"/>
                </a:lnTo>
                <a:lnTo>
                  <a:pt x="448225" y="0"/>
                </a:lnTo>
                <a:close/>
              </a:path>
            </a:pathLst>
          </a:custGeom>
          <a:solidFill>
            <a:srgbClr val="3C424F"/>
          </a:solidFill>
          <a:ln w="1089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CO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38D0BF6-3552-9FA1-8AF9-AD35CF70D4DA}"/>
              </a:ext>
            </a:extLst>
          </p:cNvPr>
          <p:cNvGrpSpPr/>
          <p:nvPr/>
        </p:nvGrpSpPr>
        <p:grpSpPr>
          <a:xfrm>
            <a:off x="8033163" y="4179153"/>
            <a:ext cx="1351174" cy="703949"/>
            <a:chOff x="10134841" y="4229206"/>
            <a:chExt cx="822164" cy="415925"/>
          </a:xfrm>
        </p:grpSpPr>
        <p:sp>
          <p:nvSpPr>
            <p:cNvPr id="13" name="object 63">
              <a:extLst>
                <a:ext uri="{FF2B5EF4-FFF2-40B4-BE49-F238E27FC236}">
                  <a16:creationId xmlns:a16="http://schemas.microsoft.com/office/drawing/2014/main" id="{D0E13B5B-F80F-FDD9-462D-C947AA81A9D0}"/>
                </a:ext>
              </a:extLst>
            </p:cNvPr>
            <p:cNvSpPr/>
            <p:nvPr/>
          </p:nvSpPr>
          <p:spPr>
            <a:xfrm>
              <a:off x="10370265" y="4229206"/>
              <a:ext cx="586740" cy="415925"/>
            </a:xfrm>
            <a:custGeom>
              <a:avLst/>
              <a:gdLst/>
              <a:ahLst/>
              <a:cxnLst/>
              <a:rect l="l" t="t" r="r" b="b"/>
              <a:pathLst>
                <a:path w="586740" h="415925">
                  <a:moveTo>
                    <a:pt x="586181" y="415734"/>
                  </a:moveTo>
                  <a:lnTo>
                    <a:pt x="0" y="415734"/>
                  </a:lnTo>
                  <a:lnTo>
                    <a:pt x="0" y="0"/>
                  </a:lnTo>
                  <a:lnTo>
                    <a:pt x="586181" y="0"/>
                  </a:lnTo>
                  <a:lnTo>
                    <a:pt x="586181" y="415734"/>
                  </a:lnTo>
                  <a:close/>
                </a:path>
              </a:pathLst>
            </a:custGeom>
            <a:solidFill>
              <a:srgbClr val="B1242B"/>
            </a:solidFill>
          </p:spPr>
          <p:txBody>
            <a:bodyPr wrap="square" lIns="0" tIns="0" rIns="0" bIns="0" rtlCol="0" anchor="ctr"/>
            <a:lstStyle/>
            <a:p>
              <a:endParaRPr sz="12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object 65">
              <a:extLst>
                <a:ext uri="{FF2B5EF4-FFF2-40B4-BE49-F238E27FC236}">
                  <a16:creationId xmlns:a16="http://schemas.microsoft.com/office/drawing/2014/main" id="{64FBF4CC-4C1A-7FC9-929C-A235EFAC088E}"/>
                </a:ext>
              </a:extLst>
            </p:cNvPr>
            <p:cNvSpPr/>
            <p:nvPr/>
          </p:nvSpPr>
          <p:spPr>
            <a:xfrm rot="5400000">
              <a:off x="10171779" y="4326616"/>
              <a:ext cx="161548" cy="235424"/>
            </a:xfrm>
            <a:custGeom>
              <a:avLst/>
              <a:gdLst/>
              <a:ahLst/>
              <a:cxnLst/>
              <a:rect l="l" t="t" r="r" b="b"/>
              <a:pathLst>
                <a:path w="166369" h="228600">
                  <a:moveTo>
                    <a:pt x="166306" y="0"/>
                  </a:moveTo>
                  <a:lnTo>
                    <a:pt x="0" y="0"/>
                  </a:lnTo>
                  <a:lnTo>
                    <a:pt x="83159" y="228346"/>
                  </a:lnTo>
                  <a:lnTo>
                    <a:pt x="166306" y="0"/>
                  </a:lnTo>
                  <a:close/>
                </a:path>
              </a:pathLst>
            </a:custGeom>
            <a:solidFill>
              <a:srgbClr val="B1242B"/>
            </a:solidFill>
          </p:spPr>
          <p:txBody>
            <a:bodyPr wrap="square" lIns="0" tIns="0" rIns="0" bIns="0" rtlCol="0" anchor="ctr"/>
            <a:lstStyle/>
            <a:p>
              <a:endParaRPr sz="12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66288A9-8969-D711-6EEC-3F7C2B040578}"/>
                </a:ext>
              </a:extLst>
            </p:cNvPr>
            <p:cNvSpPr txBox="1"/>
            <p:nvPr/>
          </p:nvSpPr>
          <p:spPr>
            <a:xfrm>
              <a:off x="10435035" y="4342986"/>
              <a:ext cx="457200" cy="138481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 lIns="27000" tIns="18900" rIns="27000" bIns="18900" rtlCol="0" anchor="ctr">
              <a:spAutoFit/>
            </a:bodyPr>
            <a:lstStyle/>
            <a:p>
              <a:pPr algn="ctr"/>
              <a:r>
                <a:rPr lang="es-CO" sz="1275" b="1">
                  <a:ln w="3175">
                    <a:noFill/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D3FA52-3E1F-D068-C6F6-B6DE5F21C316}"/>
              </a:ext>
            </a:extLst>
          </p:cNvPr>
          <p:cNvSpPr txBox="1"/>
          <p:nvPr/>
        </p:nvSpPr>
        <p:spPr>
          <a:xfrm>
            <a:off x="8173512" y="4606103"/>
            <a:ext cx="14573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 marL="180975" marR="168275" algn="ctr">
              <a:spcBef>
                <a:spcPts val="385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effectLst/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s-ES_tradnl"/>
              <a:t>21,134 m</a:t>
            </a:r>
            <a:r>
              <a:rPr lang="es-ES_tradnl">
                <a:latin typeface="Avenir Next LT Pro" panose="020B0504020202020204" pitchFamily="34" charset="0"/>
              </a:rPr>
              <a:t>²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313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0734A62-8E32-933B-3B01-5C90DDF08D1F}"/>
              </a:ext>
            </a:extLst>
          </p:cNvPr>
          <p:cNvSpPr/>
          <p:nvPr/>
        </p:nvSpPr>
        <p:spPr>
          <a:xfrm>
            <a:off x="0" y="0"/>
            <a:ext cx="5486400" cy="6857996"/>
          </a:xfrm>
          <a:prstGeom prst="rect">
            <a:avLst/>
          </a:prstGeom>
          <a:solidFill>
            <a:srgbClr val="3A49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F5886A-3F9E-337E-8719-7A79C90CC6AE}"/>
              </a:ext>
            </a:extLst>
          </p:cNvPr>
          <p:cNvSpPr txBox="1"/>
          <p:nvPr/>
        </p:nvSpPr>
        <p:spPr>
          <a:xfrm>
            <a:off x="384539" y="2908211"/>
            <a:ext cx="41553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ESPECIFICACIONES </a:t>
            </a:r>
          </a:p>
          <a:p>
            <a:r>
              <a:rPr lang="es-CO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BODEGA 8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EC368B8C-C75C-F0BB-183E-5C508B258117}"/>
              </a:ext>
            </a:extLst>
          </p:cNvPr>
          <p:cNvCxnSpPr/>
          <p:nvPr/>
        </p:nvCxnSpPr>
        <p:spPr>
          <a:xfrm>
            <a:off x="409577" y="4001296"/>
            <a:ext cx="2929007" cy="0"/>
          </a:xfrm>
          <a:prstGeom prst="line">
            <a:avLst/>
          </a:prstGeom>
          <a:ln w="63500">
            <a:solidFill>
              <a:srgbClr val="D320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169F95AF-CBB7-7796-386D-C03EBC6929AB}"/>
              </a:ext>
            </a:extLst>
          </p:cNvPr>
          <p:cNvGrpSpPr/>
          <p:nvPr/>
        </p:nvGrpSpPr>
        <p:grpSpPr>
          <a:xfrm>
            <a:off x="9369288" y="6334539"/>
            <a:ext cx="2589704" cy="284779"/>
            <a:chOff x="11525318" y="8350238"/>
            <a:chExt cx="3748559" cy="44018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980152C-B666-A6E1-437A-BD44EEB4E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5318" y="8456711"/>
              <a:ext cx="1943174" cy="302687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38CB7A0-E287-4C55-3CB5-B8A0F190B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7920" y="8350238"/>
              <a:ext cx="1525957" cy="440180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DEBFFB9D-8C3D-9CA4-A1B5-FA862834BB10}"/>
              </a:ext>
            </a:extLst>
          </p:cNvPr>
          <p:cNvSpPr/>
          <p:nvPr/>
        </p:nvSpPr>
        <p:spPr>
          <a:xfrm>
            <a:off x="5600645" y="145917"/>
            <a:ext cx="6221534" cy="65402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ALTURA</a:t>
            </a:r>
          </a:p>
          <a:p>
            <a:endParaRPr lang="es-CO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Altura Libre: 9,00 m 	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Altura Total: 11,55 m	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Altura libre en un área de 2.800m²: 22,00 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Altura Total: 26,55 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CUBIERTA</a:t>
            </a:r>
          </a:p>
          <a:p>
            <a:endParaRPr lang="es-CO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Estructura metálica tipo alma llena importada de Portugal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80% de la cubierta termo acústica: </a:t>
            </a:r>
            <a:r>
              <a:rPr lang="es-CO" sz="1400" err="1">
                <a:latin typeface="Tahoma"/>
                <a:ea typeface="Tahoma"/>
                <a:cs typeface="Tahoma"/>
              </a:rPr>
              <a:t>Glamet</a:t>
            </a:r>
            <a:r>
              <a:rPr lang="es-CO" sz="1400">
                <a:latin typeface="Tahoma"/>
                <a:ea typeface="Tahoma"/>
                <a:cs typeface="Tahoma"/>
              </a:rPr>
              <a:t> TECHMET A42-P1000-G4 (Proveedor </a:t>
            </a:r>
            <a:r>
              <a:rPr lang="es-CO" sz="1400" err="1">
                <a:latin typeface="Tahoma"/>
                <a:ea typeface="Tahoma"/>
                <a:cs typeface="Tahoma"/>
              </a:rPr>
              <a:t>Metecno</a:t>
            </a:r>
            <a:r>
              <a:rPr lang="es-CO" sz="1400">
                <a:latin typeface="Tahoma"/>
                <a:ea typeface="Tahoma"/>
                <a:cs typeface="Tahoma"/>
              </a:rPr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Traslúcida 20 % del área de la cubierta. </a:t>
            </a:r>
            <a:r>
              <a:rPr lang="es-CO" sz="1400" err="1">
                <a:latin typeface="Tahoma"/>
                <a:ea typeface="Tahoma"/>
                <a:cs typeface="Tahoma"/>
              </a:rPr>
              <a:t>Tejaluz</a:t>
            </a:r>
            <a:r>
              <a:rPr lang="es-CO" sz="1400">
                <a:latin typeface="Tahoma"/>
                <a:ea typeface="Tahoma"/>
                <a:cs typeface="Tahoma"/>
              </a:rPr>
              <a:t> T-3 (Proveedor </a:t>
            </a:r>
            <a:r>
              <a:rPr lang="es-CO" sz="1400" err="1">
                <a:latin typeface="Tahoma"/>
                <a:ea typeface="Tahoma"/>
                <a:cs typeface="Tahoma"/>
              </a:rPr>
              <a:t>Exiplast</a:t>
            </a:r>
            <a:r>
              <a:rPr lang="es-CO" sz="1400">
                <a:latin typeface="Tahoma"/>
                <a:ea typeface="Tahoma"/>
                <a:cs typeface="Tahoma"/>
              </a:rPr>
              <a:t>)</a:t>
            </a:r>
            <a:endParaRPr lang="es-CO" sz="1500">
              <a:latin typeface="Tahoma"/>
              <a:ea typeface="Tahoma"/>
              <a:cs typeface="Tahoma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FACHADA</a:t>
            </a:r>
          </a:p>
          <a:p>
            <a:endParaRPr lang="es-CO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Bloque </a:t>
            </a:r>
            <a:r>
              <a:rPr lang="es-CO" sz="1400" err="1">
                <a:latin typeface="Tahoma"/>
                <a:ea typeface="Tahoma"/>
                <a:cs typeface="Tahoma"/>
              </a:rPr>
              <a:t>abusardado</a:t>
            </a:r>
            <a:r>
              <a:rPr lang="es-CO" sz="1400">
                <a:latin typeface="Tahoma"/>
                <a:ea typeface="Tahoma"/>
                <a:cs typeface="Tahoma"/>
              </a:rPr>
              <a:t>, lámina fachada master 1000 (TZR), calibre 24, pintada RAL 9006, proveedor ACESCO</a:t>
            </a:r>
            <a:endParaRPr lang="es-CO" sz="1500">
              <a:latin typeface="Tahoma"/>
              <a:ea typeface="Tahoma"/>
              <a:cs typeface="Tahoma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PISOS</a:t>
            </a:r>
          </a:p>
          <a:p>
            <a:endParaRPr lang="es-CO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Industrial MR-41 con adición de endurecedor y fibras metálicas, modulación 5m*5m con sello y juntas según producto, espesor de la capa 0.17 m. </a:t>
            </a:r>
            <a:endParaRPr lang="es-CO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Capacidad 4 toneladas / m²</a:t>
            </a: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:a16="http://schemas.microsoft.com/office/drawing/2014/main" id="{941368C4-264F-68A2-72B0-BBC5ADC02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802" b="52888"/>
          <a:stretch/>
        </p:blipFill>
        <p:spPr>
          <a:xfrm>
            <a:off x="4611757" y="244157"/>
            <a:ext cx="745608" cy="1029215"/>
          </a:xfrm>
          <a:prstGeom prst="rect">
            <a:avLst/>
          </a:prstGeom>
        </p:spPr>
      </p:pic>
      <p:pic>
        <p:nvPicPr>
          <p:cNvPr id="13" name="Imagen 12" descr="Imagen que contiene Icono&#10;&#10;Descripción generada automáticamente">
            <a:extLst>
              <a:ext uri="{FF2B5EF4-FFF2-40B4-BE49-F238E27FC236}">
                <a16:creationId xmlns:a16="http://schemas.microsoft.com/office/drawing/2014/main" id="{80FA357D-6CB9-EC07-8DB2-095175A9C8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97" t="1547" r="60305" b="51341"/>
          <a:stretch/>
        </p:blipFill>
        <p:spPr>
          <a:xfrm>
            <a:off x="4611757" y="1832650"/>
            <a:ext cx="745608" cy="1029215"/>
          </a:xfrm>
          <a:prstGeom prst="rect">
            <a:avLst/>
          </a:prstGeom>
        </p:spPr>
      </p:pic>
      <p:pic>
        <p:nvPicPr>
          <p:cNvPr id="14" name="Imagen 13" descr="Imagen que contiene Icono&#10;&#10;Descripción generada automáticamente">
            <a:extLst>
              <a:ext uri="{FF2B5EF4-FFF2-40B4-BE49-F238E27FC236}">
                <a16:creationId xmlns:a16="http://schemas.microsoft.com/office/drawing/2014/main" id="{0AC83BC1-D650-8B65-758C-8392DB61A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87" t="-1324" r="30974" b="54212"/>
          <a:stretch/>
        </p:blipFill>
        <p:spPr>
          <a:xfrm>
            <a:off x="4655628" y="3316107"/>
            <a:ext cx="758859" cy="1029215"/>
          </a:xfrm>
          <a:prstGeom prst="rect">
            <a:avLst/>
          </a:prstGeom>
        </p:spPr>
      </p:pic>
      <p:pic>
        <p:nvPicPr>
          <p:cNvPr id="15" name="Imagen 14" descr="Imagen que contiene Icono&#10;&#10;Descripción generada automáticamente">
            <a:extLst>
              <a:ext uri="{FF2B5EF4-FFF2-40B4-BE49-F238E27FC236}">
                <a16:creationId xmlns:a16="http://schemas.microsoft.com/office/drawing/2014/main" id="{CD926E99-884C-DC38-B872-11EBF9F4C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415" t="-1369" r="5046" b="54257"/>
          <a:stretch/>
        </p:blipFill>
        <p:spPr>
          <a:xfrm>
            <a:off x="4392185" y="4376217"/>
            <a:ext cx="965180" cy="13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75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0734A62-8E32-933B-3B01-5C90DDF08D1F}"/>
              </a:ext>
            </a:extLst>
          </p:cNvPr>
          <p:cNvSpPr/>
          <p:nvPr/>
        </p:nvSpPr>
        <p:spPr>
          <a:xfrm>
            <a:off x="0" y="0"/>
            <a:ext cx="5486400" cy="6857996"/>
          </a:xfrm>
          <a:prstGeom prst="rect">
            <a:avLst/>
          </a:prstGeom>
          <a:solidFill>
            <a:srgbClr val="3A49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69F95AF-CBB7-7796-386D-C03EBC6929AB}"/>
              </a:ext>
            </a:extLst>
          </p:cNvPr>
          <p:cNvGrpSpPr/>
          <p:nvPr/>
        </p:nvGrpSpPr>
        <p:grpSpPr>
          <a:xfrm>
            <a:off x="9369288" y="6334539"/>
            <a:ext cx="2589704" cy="284779"/>
            <a:chOff x="11525318" y="8350238"/>
            <a:chExt cx="3748559" cy="44018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980152C-B666-A6E1-437A-BD44EEB4E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5318" y="8456711"/>
              <a:ext cx="1943174" cy="302687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38CB7A0-E287-4C55-3CB5-B8A0F190B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7920" y="8350238"/>
              <a:ext cx="1525957" cy="440180"/>
            </a:xfrm>
            <a:prstGeom prst="rect">
              <a:avLst/>
            </a:prstGeom>
          </p:spPr>
        </p:pic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9A57177C-0359-D138-F5A1-FC9E92EDAF3A}"/>
              </a:ext>
            </a:extLst>
          </p:cNvPr>
          <p:cNvSpPr/>
          <p:nvPr/>
        </p:nvSpPr>
        <p:spPr>
          <a:xfrm>
            <a:off x="5661337" y="743649"/>
            <a:ext cx="6021013" cy="37548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ACCESOS</a:t>
            </a:r>
          </a:p>
          <a:p>
            <a:endParaRPr lang="es-CO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2 rampas niveladoras de descarga. Plataforma niveladora de terminal tipo HORMANN ref. HSL-2.	1.87 m ancho x 2.78 m largo	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2 accesos vehiculares a nivel. Puerta enrollable con motor trifásico tipo HORMANN ref. CLASSIC DECOTHERMS, incluido accesorios para su total funcionamiento. 3 m ancho x 5 m alto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/>
                <a:ea typeface="Tahoma"/>
                <a:cs typeface="Tahoma"/>
              </a:rPr>
              <a:t>13 salidas de emergencia. Cuenta con puertas tipo HORMANN ref. D45-2 lacado al RAL7016 y todos los accesorios para su total funcionamiento. 1.82 m ancho x 2.10 m alto</a:t>
            </a: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:a16="http://schemas.microsoft.com/office/drawing/2014/main" id="{9C475AF1-A025-1241-AF4D-2AEAAD9962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36" t="44812" r="67825" b="17021"/>
          <a:stretch/>
        </p:blipFill>
        <p:spPr>
          <a:xfrm>
            <a:off x="4492901" y="783405"/>
            <a:ext cx="758859" cy="8338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9DEBBD7-40EF-C2F8-C974-E020B8559884}"/>
              </a:ext>
            </a:extLst>
          </p:cNvPr>
          <p:cNvSpPr txBox="1"/>
          <p:nvPr/>
        </p:nvSpPr>
        <p:spPr>
          <a:xfrm>
            <a:off x="5761287" y="3354965"/>
            <a:ext cx="6096000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b="1" u="sng">
                <a:solidFill>
                  <a:srgbClr val="B1242B"/>
                </a:solidFill>
                <a:latin typeface="Tahoma"/>
                <a:ea typeface="Tahoma"/>
                <a:cs typeface="Tahoma"/>
              </a:rPr>
              <a:t>ENERGÍA</a:t>
            </a:r>
          </a:p>
          <a:p>
            <a:endParaRPr lang="es-CO" b="1" u="sng">
              <a:solidFill>
                <a:srgbClr val="B1242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s-MX" sz="1400">
                <a:latin typeface="Tahoma"/>
                <a:ea typeface="Tahoma"/>
                <a:cs typeface="Tahoma"/>
              </a:rPr>
              <a:t>Tensión: 440 V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s-MX" sz="1400">
                <a:latin typeface="Tahoma"/>
                <a:ea typeface="Tahoma"/>
                <a:cs typeface="Tahoma"/>
              </a:rPr>
              <a:t>Máxima potencia 800 KVA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s-MX" sz="1400">
                <a:latin typeface="Tahoma"/>
                <a:ea typeface="Tahoma"/>
                <a:cs typeface="Tahoma"/>
              </a:rPr>
              <a:t>No incluye planta eléctrica de suplencia</a:t>
            </a:r>
            <a:endParaRPr lang="es-MX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Imagen 10" descr="Imagen que contiene Icono&#10;&#10;Descripción generada automáticamente">
            <a:extLst>
              <a:ext uri="{FF2B5EF4-FFF2-40B4-BE49-F238E27FC236}">
                <a16:creationId xmlns:a16="http://schemas.microsoft.com/office/drawing/2014/main" id="{1E6F83EB-AE01-145F-5B7F-F6429614A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97" t="46345" r="42536" b="5125"/>
          <a:stretch/>
        </p:blipFill>
        <p:spPr>
          <a:xfrm>
            <a:off x="4492901" y="3485672"/>
            <a:ext cx="950257" cy="106017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C3FB0F3-55F2-B0C8-1C17-A651B5DC6048}"/>
              </a:ext>
            </a:extLst>
          </p:cNvPr>
          <p:cNvSpPr txBox="1"/>
          <p:nvPr/>
        </p:nvSpPr>
        <p:spPr>
          <a:xfrm>
            <a:off x="5661337" y="4908162"/>
            <a:ext cx="6232813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100">
                <a:latin typeface="Tahoma"/>
                <a:ea typeface="Tahoma"/>
                <a:cs typeface="Tahoma"/>
              </a:rPr>
              <a:t>Nota: Debido a que el suministro de energía eléctrica esta dado directamente por el operador de red (OR), la estabilidad de la red y la calidad de la energía dependen únicamente del OR. De esta manera, se recomienda la instalación de una planta eléctrica que permita la estabilidad del servicio ante cualquier fallo o deficiencia en el suministro, así mismo y dependiendo del tipo de operación (equipos eléctricos) que puedan generar energía reactiva (inductiva y/o capacitiva), se aconseja la instalación de un dispositivo que mitigue este fenómeno debido a que por normatividad local, éste podrá ser penalizado en la factura de energía eléctrica.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7D240C8-D242-CCBF-EC60-CDBE4501DA17}"/>
              </a:ext>
            </a:extLst>
          </p:cNvPr>
          <p:cNvSpPr txBox="1"/>
          <p:nvPr/>
        </p:nvSpPr>
        <p:spPr>
          <a:xfrm>
            <a:off x="384539" y="2908211"/>
            <a:ext cx="41553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ESPECIFICACIONES </a:t>
            </a:r>
          </a:p>
          <a:p>
            <a:r>
              <a:rPr lang="es-CO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BODEGA 8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CEA03E5-31FC-82DF-41A5-0FCD69CA8D74}"/>
              </a:ext>
            </a:extLst>
          </p:cNvPr>
          <p:cNvCxnSpPr/>
          <p:nvPr/>
        </p:nvCxnSpPr>
        <p:spPr>
          <a:xfrm>
            <a:off x="409577" y="4001296"/>
            <a:ext cx="2929007" cy="0"/>
          </a:xfrm>
          <a:prstGeom prst="line">
            <a:avLst/>
          </a:prstGeom>
          <a:ln w="63500">
            <a:solidFill>
              <a:srgbClr val="D320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695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0734A62-8E32-933B-3B01-5C90DDF08D1F}"/>
              </a:ext>
            </a:extLst>
          </p:cNvPr>
          <p:cNvSpPr/>
          <p:nvPr/>
        </p:nvSpPr>
        <p:spPr>
          <a:xfrm>
            <a:off x="0" y="0"/>
            <a:ext cx="5486400" cy="6857996"/>
          </a:xfrm>
          <a:prstGeom prst="rect">
            <a:avLst/>
          </a:prstGeom>
          <a:solidFill>
            <a:srgbClr val="B1242B"/>
          </a:solidFill>
          <a:ln>
            <a:solidFill>
              <a:srgbClr val="B12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F5886A-3F9E-337E-8719-7A79C90CC6AE}"/>
              </a:ext>
            </a:extLst>
          </p:cNvPr>
          <p:cNvSpPr txBox="1"/>
          <p:nvPr/>
        </p:nvSpPr>
        <p:spPr>
          <a:xfrm>
            <a:off x="271209" y="2942542"/>
            <a:ext cx="41553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ESPECIFICACIONES </a:t>
            </a:r>
          </a:p>
          <a:p>
            <a:r>
              <a:rPr lang="es-CO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OFICINAS</a:t>
            </a:r>
          </a:p>
          <a:p>
            <a:r>
              <a:rPr lang="es-CO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BODEGA 8</a:t>
            </a:r>
          </a:p>
          <a:p>
            <a:endParaRPr lang="es-CO" sz="30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69F95AF-CBB7-7796-386D-C03EBC6929AB}"/>
              </a:ext>
            </a:extLst>
          </p:cNvPr>
          <p:cNvGrpSpPr/>
          <p:nvPr/>
        </p:nvGrpSpPr>
        <p:grpSpPr>
          <a:xfrm>
            <a:off x="9369288" y="6334539"/>
            <a:ext cx="2589704" cy="284779"/>
            <a:chOff x="11525318" y="8350238"/>
            <a:chExt cx="3748559" cy="44018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980152C-B666-A6E1-437A-BD44EEB4E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5318" y="8456711"/>
              <a:ext cx="1943174" cy="302687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38CB7A0-E287-4C55-3CB5-B8A0F190B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7920" y="8350238"/>
              <a:ext cx="1525957" cy="440180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DEBFFB9D-8C3D-9CA4-A1B5-FA862834BB10}"/>
              </a:ext>
            </a:extLst>
          </p:cNvPr>
          <p:cNvSpPr/>
          <p:nvPr/>
        </p:nvSpPr>
        <p:spPr>
          <a:xfrm>
            <a:off x="369821" y="4702409"/>
            <a:ext cx="4652753" cy="606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MÓDULO 1</a:t>
            </a:r>
            <a:endParaRPr lang="es-CO" sz="14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:a16="http://schemas.microsoft.com/office/drawing/2014/main" id="{941368C4-264F-68A2-72B0-BBC5ADC02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802" b="52888"/>
          <a:stretch/>
        </p:blipFill>
        <p:spPr>
          <a:xfrm>
            <a:off x="4649770" y="626722"/>
            <a:ext cx="745608" cy="10292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7449ED3-B727-E208-5CFE-FCC18730DEE2}"/>
              </a:ext>
            </a:extLst>
          </p:cNvPr>
          <p:cNvCxnSpPr/>
          <p:nvPr/>
        </p:nvCxnSpPr>
        <p:spPr>
          <a:xfrm>
            <a:off x="369821" y="4544635"/>
            <a:ext cx="292900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7E9D2D6-98C1-0699-1C4B-0B7AF2003D11}"/>
              </a:ext>
            </a:extLst>
          </p:cNvPr>
          <p:cNvSpPr txBox="1"/>
          <p:nvPr/>
        </p:nvSpPr>
        <p:spPr>
          <a:xfrm>
            <a:off x="5585012" y="481177"/>
            <a:ext cx="60960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total: 618,3 m² con acabados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recepción: 45,9 m². Pisos y muros en porcelanato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oficinas: 94,7 m². Pisos y muros en porcelanato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baños y </a:t>
            </a:r>
            <a:r>
              <a:rPr lang="es-CO" sz="14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vestieres</a:t>
            </a: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317.7 m². Pisos y muros en porcelanato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cocina: 12,9 m². Pisos y muros en porcelanato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laboratorios: 136,6 m². Piso industrial 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dispensario médico 10,5 m². Piso en porcelanato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s-CO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Altura libre: 3.12 m	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Sanitarios: Punto suministro y sanitaria. 14 unidades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Duchas: Punto suministro y sanitaria. 26 unidades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Lavamanos: Punto suministro y sanitaria. 21 unidades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Orinales: Punto suministro y sanitaria. 6 unidades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Baño minusválidos: Punto suministro y sanitaria. 1 unidad</a:t>
            </a:r>
          </a:p>
        </p:txBody>
      </p:sp>
    </p:spTree>
    <p:extLst>
      <p:ext uri="{BB962C8B-B14F-4D97-AF65-F5344CB8AC3E}">
        <p14:creationId xmlns:p14="http://schemas.microsoft.com/office/powerpoint/2010/main" val="3580762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0734A62-8E32-933B-3B01-5C90DDF08D1F}"/>
              </a:ext>
            </a:extLst>
          </p:cNvPr>
          <p:cNvSpPr/>
          <p:nvPr/>
        </p:nvSpPr>
        <p:spPr>
          <a:xfrm>
            <a:off x="0" y="0"/>
            <a:ext cx="5486400" cy="6857996"/>
          </a:xfrm>
          <a:prstGeom prst="rect">
            <a:avLst/>
          </a:prstGeom>
          <a:solidFill>
            <a:srgbClr val="B1242B"/>
          </a:solidFill>
          <a:ln>
            <a:solidFill>
              <a:srgbClr val="B12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69F95AF-CBB7-7796-386D-C03EBC6929AB}"/>
              </a:ext>
            </a:extLst>
          </p:cNvPr>
          <p:cNvGrpSpPr/>
          <p:nvPr/>
        </p:nvGrpSpPr>
        <p:grpSpPr>
          <a:xfrm>
            <a:off x="9369288" y="6334539"/>
            <a:ext cx="2589704" cy="284779"/>
            <a:chOff x="11525318" y="8350238"/>
            <a:chExt cx="3748559" cy="44018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980152C-B666-A6E1-437A-BD44EEB4E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5318" y="8456711"/>
              <a:ext cx="1943174" cy="302687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38CB7A0-E287-4C55-3CB5-B8A0F190B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7920" y="8350238"/>
              <a:ext cx="1525957" cy="440180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DEBFFB9D-8C3D-9CA4-A1B5-FA862834BB10}"/>
              </a:ext>
            </a:extLst>
          </p:cNvPr>
          <p:cNvSpPr/>
          <p:nvPr/>
        </p:nvSpPr>
        <p:spPr>
          <a:xfrm>
            <a:off x="369821" y="4702409"/>
            <a:ext cx="4652753" cy="606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MÓDULO 2</a:t>
            </a:r>
            <a:endParaRPr lang="es-CO" sz="14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15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n 11" descr="Imagen que contiene Icono&#10;&#10;Descripción generada automáticamente">
            <a:extLst>
              <a:ext uri="{FF2B5EF4-FFF2-40B4-BE49-F238E27FC236}">
                <a16:creationId xmlns:a16="http://schemas.microsoft.com/office/drawing/2014/main" id="{941368C4-264F-68A2-72B0-BBC5ADC02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802" b="52888"/>
          <a:stretch/>
        </p:blipFill>
        <p:spPr>
          <a:xfrm>
            <a:off x="4641243" y="1293780"/>
            <a:ext cx="745608" cy="10292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7449ED3-B727-E208-5CFE-FCC18730DEE2}"/>
              </a:ext>
            </a:extLst>
          </p:cNvPr>
          <p:cNvCxnSpPr/>
          <p:nvPr/>
        </p:nvCxnSpPr>
        <p:spPr>
          <a:xfrm>
            <a:off x="369821" y="4544635"/>
            <a:ext cx="292900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7E9D2D6-98C1-0699-1C4B-0B7AF2003D11}"/>
              </a:ext>
            </a:extLst>
          </p:cNvPr>
          <p:cNvSpPr txBox="1"/>
          <p:nvPr/>
        </p:nvSpPr>
        <p:spPr>
          <a:xfrm>
            <a:off x="5620162" y="1120674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total de núcleo industrial: 516,6 m². Acabados pisos en concreto quemados y muros en bloque estructural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servicios auxiliares: 226,6 m²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de subestación eléctrica y planta de emergencia: 114,52 m²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Área de accesos peatonales: 26,1 m²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Altura libre: 3,12 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Sanitarios: 4 unidades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CO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Lavamanos: 2 unidades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B67B4B-B0E8-157D-1AC6-B25EF91DEADC}"/>
              </a:ext>
            </a:extLst>
          </p:cNvPr>
          <p:cNvSpPr txBox="1"/>
          <p:nvPr/>
        </p:nvSpPr>
        <p:spPr>
          <a:xfrm>
            <a:off x="271209" y="2942542"/>
            <a:ext cx="41553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ESPECIFICACIONES </a:t>
            </a:r>
          </a:p>
          <a:p>
            <a:r>
              <a:rPr lang="es-CO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OFICINAS</a:t>
            </a:r>
          </a:p>
          <a:p>
            <a:r>
              <a:rPr lang="es-CO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BODEGA 8</a:t>
            </a:r>
          </a:p>
          <a:p>
            <a:endParaRPr lang="es-CO" sz="30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97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>
            <a:extLst>
              <a:ext uri="{FF2B5EF4-FFF2-40B4-BE49-F238E27FC236}">
                <a16:creationId xmlns:a16="http://schemas.microsoft.com/office/drawing/2014/main" id="{F2A89486-3739-7744-B8CE-1949A55DF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38125" y="1976008"/>
            <a:ext cx="11953875" cy="2906078"/>
          </a:xfrm>
          <a:custGeom>
            <a:avLst/>
            <a:gdLst/>
            <a:ahLst/>
            <a:cxnLst/>
            <a:rect l="l" t="t" r="r" b="b"/>
            <a:pathLst>
              <a:path w="15938500" h="3874770">
                <a:moveTo>
                  <a:pt x="0" y="3874642"/>
                </a:moveTo>
                <a:lnTo>
                  <a:pt x="15938500" y="3874642"/>
                </a:lnTo>
                <a:lnTo>
                  <a:pt x="15938500" y="0"/>
                </a:lnTo>
                <a:lnTo>
                  <a:pt x="0" y="0"/>
                </a:lnTo>
                <a:lnTo>
                  <a:pt x="0" y="3874642"/>
                </a:lnTo>
                <a:close/>
              </a:path>
            </a:pathLst>
          </a:custGeom>
          <a:solidFill>
            <a:srgbClr val="081C24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238125" cy="6858000"/>
          </a:xfrm>
          <a:custGeom>
            <a:avLst/>
            <a:gdLst/>
            <a:ahLst/>
            <a:cxnLst/>
            <a:rect l="l" t="t" r="r" b="b"/>
            <a:pathLst>
              <a:path w="317500" h="9144000">
                <a:moveTo>
                  <a:pt x="0" y="9144000"/>
                </a:moveTo>
                <a:lnTo>
                  <a:pt x="317500" y="9144000"/>
                </a:lnTo>
                <a:lnTo>
                  <a:pt x="3175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B1242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44"/>
          <p:cNvSpPr txBox="1"/>
          <p:nvPr/>
        </p:nvSpPr>
        <p:spPr>
          <a:xfrm>
            <a:off x="2624295" y="2235659"/>
            <a:ext cx="6945154" cy="2364109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/>
          <a:p>
            <a:pPr marL="2097405">
              <a:spcBef>
                <a:spcPts val="75"/>
              </a:spcBef>
            </a:pPr>
            <a:r>
              <a:rPr lang="es-CO" sz="3800" b="1" spc="-4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lang="es-CO" sz="3800" b="1" spc="-1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s-CO" sz="3800" b="1" spc="-4" err="1">
                <a:solidFill>
                  <a:srgbClr val="FFFFFF"/>
                </a:solidFill>
                <a:latin typeface="Tahoma"/>
                <a:cs typeface="Tahoma"/>
              </a:rPr>
              <a:t>Exennta</a:t>
            </a:r>
            <a:endParaRPr lang="es-CO" sz="3800">
              <a:latin typeface="Tahoma"/>
              <a:cs typeface="Tahoma"/>
            </a:endParaRPr>
          </a:p>
          <a:p>
            <a:pPr marL="9525" marR="3810" indent="-5080" algn="ctr"/>
            <a:r>
              <a:rPr lang="es-CO" sz="3800">
                <a:solidFill>
                  <a:srgbClr val="FFFFFF"/>
                </a:solidFill>
                <a:latin typeface="Tahoma"/>
                <a:cs typeface="Tahoma"/>
              </a:rPr>
              <a:t>las </a:t>
            </a:r>
            <a:r>
              <a:rPr lang="es-CO" sz="3800" spc="-4">
                <a:solidFill>
                  <a:srgbClr val="FFFFFF"/>
                </a:solidFill>
                <a:latin typeface="Tahoma"/>
                <a:cs typeface="Tahoma"/>
              </a:rPr>
              <a:t>condiciones están </a:t>
            </a:r>
            <a:r>
              <a:rPr lang="es-CO" sz="3800">
                <a:solidFill>
                  <a:srgbClr val="FFFFFF"/>
                </a:solidFill>
                <a:latin typeface="Tahoma"/>
                <a:cs typeface="Tahoma"/>
              </a:rPr>
              <a:t>dadas  </a:t>
            </a:r>
            <a:r>
              <a:rPr lang="es-CO" sz="3800" spc="-19">
                <a:solidFill>
                  <a:srgbClr val="FFFFFF"/>
                </a:solidFill>
                <a:latin typeface="Tahoma"/>
                <a:cs typeface="Tahoma"/>
              </a:rPr>
              <a:t>para que </a:t>
            </a:r>
            <a:r>
              <a:rPr lang="es-CO" sz="3800">
                <a:solidFill>
                  <a:srgbClr val="FFFFFF"/>
                </a:solidFill>
                <a:latin typeface="Tahoma"/>
                <a:cs typeface="Tahoma"/>
              </a:rPr>
              <a:t>77.600 </a:t>
            </a:r>
            <a:r>
              <a:rPr lang="es-CO" sz="3800" spc="-8">
                <a:solidFill>
                  <a:srgbClr val="FFFFFF"/>
                </a:solidFill>
                <a:latin typeface="Tahoma"/>
                <a:cs typeface="Tahoma"/>
              </a:rPr>
              <a:t>m² </a:t>
            </a:r>
            <a:r>
              <a:rPr lang="es-CO" sz="3800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lang="es-CO" sz="3800" spc="-4">
                <a:solidFill>
                  <a:srgbClr val="FFFFFF"/>
                </a:solidFill>
                <a:latin typeface="Tahoma"/>
                <a:cs typeface="Tahoma"/>
              </a:rPr>
              <a:t>posibilidades se </a:t>
            </a:r>
            <a:r>
              <a:rPr lang="es-CO" sz="3800">
                <a:solidFill>
                  <a:srgbClr val="FFFFFF"/>
                </a:solidFill>
                <a:latin typeface="Tahoma"/>
                <a:cs typeface="Tahoma"/>
              </a:rPr>
              <a:t>hagan</a:t>
            </a:r>
            <a:r>
              <a:rPr lang="es-CO" sz="3800" spc="-8">
                <a:solidFill>
                  <a:srgbClr val="FFFFFF"/>
                </a:solidFill>
                <a:latin typeface="Tahoma"/>
                <a:cs typeface="Tahoma"/>
              </a:rPr>
              <a:t> realidad</a:t>
            </a:r>
            <a:endParaRPr lang="es-CO" sz="3800">
              <a:latin typeface="Tahoma"/>
              <a:ea typeface="Tahoma"/>
              <a:cs typeface="Tahoma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5592F358-B6EF-F94D-A430-52B00115E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688513"/>
            <a:ext cx="2743199" cy="42730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39</a:t>
            </a:fld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7249106" y="1160108"/>
            <a:ext cx="4478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8800" b="1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Gracias</a:t>
            </a:r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2921E3D9-F956-1881-1E18-3F4D284E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816" y="2128647"/>
            <a:ext cx="3338004" cy="1877627"/>
          </a:xfrm>
          <a:prstGeom prst="rect">
            <a:avLst/>
          </a:prstGeom>
        </p:spPr>
      </p:pic>
      <p:pic>
        <p:nvPicPr>
          <p:cNvPr id="7" name="Imagen 6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AB77895-9881-5442-D776-D16C3C893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632" y="2492937"/>
            <a:ext cx="2761409" cy="138070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7E17938-D299-D686-3213-1B49AAD22937}"/>
              </a:ext>
            </a:extLst>
          </p:cNvPr>
          <p:cNvSpPr txBox="1"/>
          <p:nvPr/>
        </p:nvSpPr>
        <p:spPr>
          <a:xfrm>
            <a:off x="5599560" y="4017597"/>
            <a:ext cx="60945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es-ES" sz="1800" b="1" i="0" u="none" strike="noStrike">
                <a:solidFill>
                  <a:schemeClr val="accent1"/>
                </a:solidFill>
                <a:effectLst/>
                <a:latin typeface="Tahoma" panose="020B0604030504040204" pitchFamily="34" charset="0"/>
              </a:rPr>
              <a:t>CONTACTO</a:t>
            </a:r>
          </a:p>
          <a:p>
            <a:pPr algn="r" rtl="0" fontAlgn="base"/>
            <a:r>
              <a:rPr lang="es-ES" sz="1800" b="1" i="0" u="none" strike="noStrike">
                <a:solidFill>
                  <a:schemeClr val="accent4">
                    <a:lumMod val="10000"/>
                  </a:schemeClr>
                </a:solidFill>
                <a:effectLst/>
                <a:latin typeface="Tahoma" panose="020B0604030504040204" pitchFamily="34" charset="0"/>
              </a:rPr>
              <a:t>Connie Ligarreto</a:t>
            </a:r>
            <a:r>
              <a:rPr lang="en-US" sz="1800" b="0" i="0">
                <a:solidFill>
                  <a:schemeClr val="accent4">
                    <a:lumMod val="10000"/>
                  </a:schemeClr>
                </a:solidFill>
                <a:effectLst/>
                <a:latin typeface="Tahoma" panose="020B0604030504040204" pitchFamily="34" charset="0"/>
              </a:rPr>
              <a:t>​</a:t>
            </a:r>
            <a:endParaRPr lang="en-US" b="0" i="0">
              <a:solidFill>
                <a:schemeClr val="accent4">
                  <a:lumMod val="1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r" rtl="0" fontAlgn="base"/>
            <a:r>
              <a:rPr lang="es-ES" sz="1800" b="0" i="0" u="none" strike="noStrike">
                <a:solidFill>
                  <a:schemeClr val="accent4">
                    <a:lumMod val="10000"/>
                  </a:schemeClr>
                </a:solidFill>
                <a:effectLst/>
                <a:latin typeface="Tahoma" panose="020B0604030504040204" pitchFamily="34" charset="0"/>
              </a:rPr>
              <a:t>Directora Comercial</a:t>
            </a:r>
            <a:r>
              <a:rPr lang="en-US" sz="1800" b="0" i="0">
                <a:solidFill>
                  <a:schemeClr val="accent4">
                    <a:lumMod val="10000"/>
                  </a:schemeClr>
                </a:solidFill>
                <a:effectLst/>
                <a:latin typeface="Tahoma" panose="020B0604030504040204" pitchFamily="34" charset="0"/>
              </a:rPr>
              <a:t>​</a:t>
            </a:r>
            <a:endParaRPr lang="en-US" b="0" i="0">
              <a:solidFill>
                <a:schemeClr val="accent4">
                  <a:lumMod val="1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r" rtl="0" fontAlgn="base"/>
            <a:r>
              <a:rPr lang="es-ES" sz="1800" b="0" i="0" u="none" strike="noStrike">
                <a:solidFill>
                  <a:schemeClr val="accent4">
                    <a:lumMod val="10000"/>
                  </a:schemeClr>
                </a:solidFill>
                <a:effectLst/>
                <a:latin typeface="Tahoma" panose="020B0604030504040204" pitchFamily="34" charset="0"/>
              </a:rPr>
              <a:t>lligarreto@terranum.com</a:t>
            </a:r>
            <a:r>
              <a:rPr lang="en-US" sz="1800" b="0" i="0">
                <a:solidFill>
                  <a:schemeClr val="accent4">
                    <a:lumMod val="10000"/>
                  </a:schemeClr>
                </a:solidFill>
                <a:effectLst/>
                <a:latin typeface="Tahoma" panose="020B0604030504040204" pitchFamily="34" charset="0"/>
              </a:rPr>
              <a:t>​</a:t>
            </a:r>
            <a:endParaRPr lang="en-US" b="0" i="0">
              <a:solidFill>
                <a:schemeClr val="accent4">
                  <a:lumMod val="10000"/>
                </a:schemeClr>
              </a:solidFill>
              <a:effectLst/>
              <a:latin typeface="Segoe UI" panose="020B0502040204020203" pitchFamily="34" charset="0"/>
            </a:endParaRPr>
          </a:p>
          <a:p>
            <a:pPr algn="r" rtl="0" fontAlgn="base"/>
            <a:r>
              <a:rPr lang="es-ES" sz="1800" b="0" i="0" u="none" strike="noStrike">
                <a:solidFill>
                  <a:schemeClr val="accent4">
                    <a:lumMod val="10000"/>
                  </a:schemeClr>
                </a:solidFill>
                <a:effectLst/>
                <a:latin typeface="Tahoma" panose="020B0604030504040204" pitchFamily="34" charset="0"/>
              </a:rPr>
              <a:t>(57) 321 490 1715</a:t>
            </a:r>
            <a:r>
              <a:rPr lang="en-US" sz="1800" b="0" i="0">
                <a:solidFill>
                  <a:schemeClr val="accent4">
                    <a:lumMod val="10000"/>
                  </a:schemeClr>
                </a:solidFill>
                <a:effectLst/>
                <a:latin typeface="Tahoma" panose="020B0604030504040204" pitchFamily="34" charset="0"/>
              </a:rPr>
              <a:t>​</a:t>
            </a:r>
            <a:endParaRPr lang="en-US" b="0" i="0">
              <a:solidFill>
                <a:schemeClr val="accent4">
                  <a:lumMod val="10000"/>
                </a:schemeClr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3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ágono 18"/>
          <p:cNvSpPr/>
          <p:nvPr/>
        </p:nvSpPr>
        <p:spPr>
          <a:xfrm>
            <a:off x="0" y="4424218"/>
            <a:ext cx="5613991" cy="1339273"/>
          </a:xfrm>
          <a:prstGeom prst="homePlate">
            <a:avLst>
              <a:gd name="adj" fmla="val 29699"/>
            </a:avLst>
          </a:prstGeom>
          <a:solidFill>
            <a:srgbClr val="061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7" name="Agrupar 16"/>
          <p:cNvGrpSpPr/>
          <p:nvPr/>
        </p:nvGrpSpPr>
        <p:grpSpPr>
          <a:xfrm>
            <a:off x="0" y="980795"/>
            <a:ext cx="5528930" cy="764029"/>
            <a:chOff x="0" y="1271752"/>
            <a:chExt cx="5127415" cy="536027"/>
          </a:xfrm>
        </p:grpSpPr>
        <p:sp>
          <p:nvSpPr>
            <p:cNvPr id="6" name="Pentágono 5"/>
            <p:cNvSpPr/>
            <p:nvPr/>
          </p:nvSpPr>
          <p:spPr>
            <a:xfrm>
              <a:off x="0" y="1282262"/>
              <a:ext cx="4740166" cy="515006"/>
            </a:xfrm>
            <a:prstGeom prst="homePlate">
              <a:avLst>
                <a:gd name="adj" fmla="val 316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Cheurón 8"/>
            <p:cNvSpPr/>
            <p:nvPr/>
          </p:nvSpPr>
          <p:spPr>
            <a:xfrm>
              <a:off x="4695789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0" name="Cheurón 9"/>
            <p:cNvSpPr/>
            <p:nvPr/>
          </p:nvSpPr>
          <p:spPr>
            <a:xfrm>
              <a:off x="4885443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>
                <a:solidFill>
                  <a:schemeClr val="bg1"/>
                </a:solidFill>
              </a:rPr>
              <a:t>l </a:t>
            </a:r>
            <a:fld id="{3560A539-60BC-564F-B886-79E017DCAD47}" type="slidenum">
              <a:rPr lang="es-ES_tradnl" smtClean="0">
                <a:solidFill>
                  <a:schemeClr val="bg1"/>
                </a:solidFill>
              </a:rPr>
              <a:pPr/>
              <a:t>4</a:t>
            </a:fld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4" name="object 13"/>
          <p:cNvSpPr txBox="1">
            <a:spLocks/>
          </p:cNvSpPr>
          <p:nvPr/>
        </p:nvSpPr>
        <p:spPr>
          <a:xfrm>
            <a:off x="1084977" y="1186288"/>
            <a:ext cx="398911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¿Qué es</a:t>
            </a:r>
            <a:r>
              <a:rPr lang="es-ES_tradnl" sz="1800" spc="-2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s-ES_tradnl" sz="18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una </a:t>
            </a:r>
            <a:r>
              <a:rPr lang="es-ES_tradnl" sz="1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Zona</a:t>
            </a:r>
            <a:r>
              <a:rPr lang="es-ES_tradnl" sz="1800" b="1" spc="-6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s-ES_tradnl" sz="1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Franca?</a:t>
            </a:r>
          </a:p>
        </p:txBody>
      </p:sp>
      <p:sp>
        <p:nvSpPr>
          <p:cNvPr id="8" name="object 14"/>
          <p:cNvSpPr txBox="1"/>
          <p:nvPr/>
        </p:nvSpPr>
        <p:spPr>
          <a:xfrm>
            <a:off x="469713" y="2164614"/>
            <a:ext cx="4010867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s-MX" sz="1600" spc="-5">
                <a:solidFill>
                  <a:srgbClr val="061323"/>
                </a:solidFill>
                <a:latin typeface="Tahoma"/>
                <a:cs typeface="Tahoma"/>
              </a:rPr>
              <a:t>Es un área geográfica dentro del Territorio Nacional,  cobijada por un marco tributario y aduanero especial,  que les permite tener beneficios a las empresas  instaladas para el desarrollo de actividades industriales  de bienes y servicios o actividades comerciales.</a:t>
            </a:r>
          </a:p>
        </p:txBody>
      </p:sp>
      <p:sp>
        <p:nvSpPr>
          <p:cNvPr id="18" name="object 14"/>
          <p:cNvSpPr txBox="1"/>
          <p:nvPr/>
        </p:nvSpPr>
        <p:spPr>
          <a:xfrm>
            <a:off x="330363" y="4682265"/>
            <a:ext cx="4542495" cy="75148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93345"/>
            <a:r>
              <a:rPr lang="es-MX" sz="1600" b="1" spc="-5" err="1">
                <a:solidFill>
                  <a:srgbClr val="B1242B"/>
                </a:solidFill>
                <a:latin typeface="Tahoma"/>
                <a:cs typeface="Tahoma"/>
              </a:rPr>
              <a:t>Exennta</a:t>
            </a:r>
            <a:r>
              <a:rPr lang="es-MX" sz="1600" b="1" spc="-5">
                <a:solidFill>
                  <a:srgbClr val="B1242B"/>
                </a:solidFill>
                <a:latin typeface="Tahoma"/>
                <a:cs typeface="Tahoma"/>
              </a:rPr>
              <a:t> </a:t>
            </a:r>
            <a:r>
              <a:rPr lang="es-MX" sz="1600" b="1">
                <a:solidFill>
                  <a:srgbClr val="B1242B"/>
                </a:solidFill>
                <a:latin typeface="Tahoma"/>
                <a:cs typeface="Tahoma"/>
              </a:rPr>
              <a:t>Zona </a:t>
            </a:r>
            <a:r>
              <a:rPr lang="es-MX" sz="1600" b="1" spc="-5">
                <a:solidFill>
                  <a:srgbClr val="B1242B"/>
                </a:solidFill>
                <a:latin typeface="Tahoma"/>
                <a:cs typeface="Tahoma"/>
              </a:rPr>
              <a:t>Franca Gachancipá </a:t>
            </a:r>
            <a:r>
              <a:rPr lang="es-MX" sz="1600" spc="-5">
                <a:solidFill>
                  <a:srgbClr val="FFFFFF"/>
                </a:solidFill>
                <a:latin typeface="Tahoma"/>
                <a:cs typeface="Tahoma"/>
              </a:rPr>
              <a:t>es </a:t>
            </a:r>
            <a:r>
              <a:rPr lang="es-MX" sz="1600">
                <a:solidFill>
                  <a:srgbClr val="FFFFFF"/>
                </a:solidFill>
                <a:latin typeface="Tahoma"/>
                <a:cs typeface="Tahoma"/>
              </a:rPr>
              <a:t>un </a:t>
            </a:r>
            <a:r>
              <a:rPr lang="es-MX" sz="1600" spc="-10">
                <a:solidFill>
                  <a:srgbClr val="FFFFFF"/>
                </a:solidFill>
                <a:latin typeface="Tahoma"/>
                <a:cs typeface="Tahoma"/>
              </a:rPr>
              <a:t>área </a:t>
            </a:r>
            <a:r>
              <a:rPr lang="es-MX" sz="1600">
                <a:solidFill>
                  <a:srgbClr val="FFFFFF"/>
                </a:solidFill>
                <a:latin typeface="Tahoma"/>
                <a:cs typeface="Tahoma"/>
              </a:rPr>
              <a:t>ideal  </a:t>
            </a:r>
            <a:r>
              <a:rPr lang="es-MX" sz="1600" spc="-15">
                <a:solidFill>
                  <a:srgbClr val="FFFFFF"/>
                </a:solidFill>
                <a:latin typeface="Tahoma"/>
                <a:cs typeface="Tahoma"/>
              </a:rPr>
              <a:t>para </a:t>
            </a:r>
            <a:r>
              <a:rPr lang="es-MX" sz="1600" spc="-10">
                <a:solidFill>
                  <a:srgbClr val="FFFFFF"/>
                </a:solidFill>
                <a:latin typeface="Tahoma"/>
                <a:cs typeface="Tahoma"/>
              </a:rPr>
              <a:t>empresas </a:t>
            </a:r>
            <a:r>
              <a:rPr lang="es-MX" sz="1600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lang="es-MX" sz="1600" spc="-5">
                <a:solidFill>
                  <a:srgbClr val="FFFFFF"/>
                </a:solidFill>
                <a:latin typeface="Tahoma"/>
                <a:cs typeface="Tahoma"/>
              </a:rPr>
              <a:t>todos </a:t>
            </a:r>
            <a:r>
              <a:rPr lang="es-MX" sz="1600">
                <a:solidFill>
                  <a:srgbClr val="FFFFFF"/>
                </a:solidFill>
                <a:latin typeface="Tahoma"/>
                <a:cs typeface="Tahoma"/>
              </a:rPr>
              <a:t>los </a:t>
            </a:r>
            <a:r>
              <a:rPr lang="es-MX" sz="1600" spc="-5">
                <a:solidFill>
                  <a:srgbClr val="FFFFFF"/>
                </a:solidFill>
                <a:latin typeface="Tahoma"/>
                <a:cs typeface="Tahoma"/>
              </a:rPr>
              <a:t>tamaños, </a:t>
            </a:r>
            <a:r>
              <a:rPr lang="es-MX" sz="1600" b="1">
                <a:solidFill>
                  <a:srgbClr val="B2252B"/>
                </a:solidFill>
                <a:latin typeface="Tahoma"/>
                <a:cs typeface="Tahoma"/>
              </a:rPr>
              <a:t>que </a:t>
            </a:r>
            <a:r>
              <a:rPr lang="es-MX" sz="1600" b="1" spc="-10">
                <a:solidFill>
                  <a:srgbClr val="B2252B"/>
                </a:solidFill>
                <a:latin typeface="Tahoma"/>
                <a:cs typeface="Tahoma"/>
              </a:rPr>
              <a:t>quieran  </a:t>
            </a:r>
            <a:r>
              <a:rPr lang="es-MX" sz="1600" b="1" spc="-5">
                <a:solidFill>
                  <a:srgbClr val="B2252B"/>
                </a:solidFill>
                <a:latin typeface="Tahoma"/>
                <a:cs typeface="Tahoma"/>
              </a:rPr>
              <a:t>incrementar su competitividad.</a:t>
            </a:r>
            <a:endParaRPr lang="es-MX" sz="1600">
              <a:solidFill>
                <a:srgbClr val="FFFF0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7" name="Gráfico 6" descr="Marcador">
            <a:extLst>
              <a:ext uri="{FF2B5EF4-FFF2-40B4-BE49-F238E27FC236}">
                <a16:creationId xmlns:a16="http://schemas.microsoft.com/office/drawing/2014/main" id="{B3F7521B-E241-4680-BEF7-1B3391834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363" y="980793"/>
            <a:ext cx="734067" cy="73406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62B1122-104B-45DA-84B0-C00E89DA94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35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7908103-2459-0FE2-1455-A81859720D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CO" smtClean="0"/>
              <a:t>40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710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xágono 37"/>
          <p:cNvSpPr/>
          <p:nvPr/>
        </p:nvSpPr>
        <p:spPr>
          <a:xfrm>
            <a:off x="67735" y="2798398"/>
            <a:ext cx="2016178" cy="1686283"/>
          </a:xfrm>
          <a:prstGeom prst="hexagon">
            <a:avLst>
              <a:gd name="adj" fmla="val 31940"/>
              <a:gd name="vf" fmla="val 115470"/>
            </a:avLst>
          </a:prstGeom>
          <a:solidFill>
            <a:schemeClr val="accent4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 </a:t>
            </a:r>
            <a:fld id="{3560A539-60BC-564F-B886-79E017DCAD47}" type="slidenum">
              <a:rPr lang="es-ES_tradn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5</a:t>
            </a:fld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3" name="Agrupar 32"/>
          <p:cNvGrpSpPr/>
          <p:nvPr/>
        </p:nvGrpSpPr>
        <p:grpSpPr>
          <a:xfrm>
            <a:off x="2573462" y="655061"/>
            <a:ext cx="7045077" cy="536027"/>
            <a:chOff x="2952049" y="1186689"/>
            <a:chExt cx="7045077" cy="536027"/>
          </a:xfrm>
        </p:grpSpPr>
        <p:sp>
          <p:nvSpPr>
            <p:cNvPr id="7" name="Cheurón 6"/>
            <p:cNvSpPr/>
            <p:nvPr/>
          </p:nvSpPr>
          <p:spPr>
            <a:xfrm>
              <a:off x="9565500" y="1186689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Cheurón 7"/>
            <p:cNvSpPr/>
            <p:nvPr/>
          </p:nvSpPr>
          <p:spPr>
            <a:xfrm>
              <a:off x="9755154" y="1186689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Hexágono 8"/>
            <p:cNvSpPr/>
            <p:nvPr/>
          </p:nvSpPr>
          <p:spPr>
            <a:xfrm>
              <a:off x="3317357" y="1215470"/>
              <a:ext cx="6283843" cy="478465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Cheurón 17"/>
            <p:cNvSpPr/>
            <p:nvPr/>
          </p:nvSpPr>
          <p:spPr>
            <a:xfrm flipH="1">
              <a:off x="2952049" y="1186689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Cheurón 18"/>
            <p:cNvSpPr/>
            <p:nvPr/>
          </p:nvSpPr>
          <p:spPr>
            <a:xfrm flipH="1">
              <a:off x="3141703" y="1186689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object 13"/>
          <p:cNvSpPr txBox="1">
            <a:spLocks/>
          </p:cNvSpPr>
          <p:nvPr/>
        </p:nvSpPr>
        <p:spPr>
          <a:xfrm>
            <a:off x="3039008" y="780027"/>
            <a:ext cx="588170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s-ES_tradnl"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¿Cómo hacer parte de una </a:t>
            </a:r>
            <a:r>
              <a:rPr lang="es-ES_tradnl"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</a:t>
            </a:r>
            <a:r>
              <a:rPr lang="es-ES_tradnl" sz="1600" b="1" spc="-6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Franca?</a:t>
            </a:r>
          </a:p>
        </p:txBody>
      </p:sp>
      <p:sp>
        <p:nvSpPr>
          <p:cNvPr id="34" name="object 35"/>
          <p:cNvSpPr txBox="1"/>
          <p:nvPr/>
        </p:nvSpPr>
        <p:spPr>
          <a:xfrm>
            <a:off x="2860868" y="1282995"/>
            <a:ext cx="6378826" cy="2593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445" algn="ctr">
              <a:lnSpc>
                <a:spcPct val="111100"/>
              </a:lnSpc>
              <a:spcBef>
                <a:spcPts val="95"/>
              </a:spcBef>
            </a:pPr>
            <a:r>
              <a:rPr lang="es-CO" sz="1600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empresas deben calificarse como uno de los siguientes usuarios: </a:t>
            </a:r>
            <a:endParaRPr sz="1600">
              <a:solidFill>
                <a:srgbClr val="06132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object 32"/>
          <p:cNvSpPr txBox="1"/>
          <p:nvPr/>
        </p:nvSpPr>
        <p:spPr>
          <a:xfrm>
            <a:off x="389525" y="1647716"/>
            <a:ext cx="2864793" cy="8499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>
              <a:lnSpc>
                <a:spcPct val="111100"/>
              </a:lnSpc>
              <a:spcBef>
                <a:spcPts val="95"/>
              </a:spcBef>
            </a:pP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Autorizado para prestar,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otros,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servicios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telecomunicaciones, sistemas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s-MX" sz="10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TIC´s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MX" sz="1000" spc="-5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centers,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centers,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 office,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transmisión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datos y operación y gestión de bases</a:t>
            </a:r>
            <a:r>
              <a:rPr lang="es-MX" sz="1000" spc="-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datos desde o dentro de la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</a:t>
            </a:r>
            <a:r>
              <a:rPr lang="es-MX" sz="1000" spc="-9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Franca.</a:t>
            </a:r>
            <a:endParaRPr lang="es-MX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Hexágono 35"/>
          <p:cNvSpPr/>
          <p:nvPr/>
        </p:nvSpPr>
        <p:spPr>
          <a:xfrm>
            <a:off x="243809" y="2959352"/>
            <a:ext cx="1667591" cy="1394733"/>
          </a:xfrm>
          <a:prstGeom prst="hexagon">
            <a:avLst>
              <a:gd name="adj" fmla="val 31940"/>
              <a:gd name="vf" fmla="val 115470"/>
            </a:avLst>
          </a:prstGeom>
          <a:gradFill flip="none" rotWithShape="1">
            <a:gsLst>
              <a:gs pos="0">
                <a:schemeClr val="bg2"/>
              </a:gs>
              <a:gs pos="99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5400000" algn="t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object 32"/>
          <p:cNvSpPr txBox="1"/>
          <p:nvPr/>
        </p:nvSpPr>
        <p:spPr>
          <a:xfrm>
            <a:off x="551654" y="3280888"/>
            <a:ext cx="107694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14"/>
              </a:spcBef>
            </a:pPr>
            <a:r>
              <a:rPr lang="es-ES_tradnl" sz="1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Usuarios</a:t>
            </a:r>
            <a:r>
              <a:rPr lang="es-ES_tradnl" sz="1600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200" spc="-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</a:t>
            </a:r>
            <a:r>
              <a:rPr lang="es-ES_tradnl" sz="1200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es-ES_tradnl" sz="1200" spc="-9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200" spc="-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Servicios</a:t>
            </a:r>
            <a:endParaRPr lang="es-ES_tradnl" sz="1600">
              <a:solidFill>
                <a:srgbClr val="06132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Hexágono 41"/>
          <p:cNvSpPr/>
          <p:nvPr/>
        </p:nvSpPr>
        <p:spPr>
          <a:xfrm>
            <a:off x="3078244" y="2658803"/>
            <a:ext cx="2016178" cy="1686283"/>
          </a:xfrm>
          <a:prstGeom prst="hexagon">
            <a:avLst>
              <a:gd name="adj" fmla="val 31940"/>
              <a:gd name="vf" fmla="val 11547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Hexágono 42"/>
          <p:cNvSpPr/>
          <p:nvPr/>
        </p:nvSpPr>
        <p:spPr>
          <a:xfrm>
            <a:off x="3254318" y="2819757"/>
            <a:ext cx="1667591" cy="1394733"/>
          </a:xfrm>
          <a:prstGeom prst="hexagon">
            <a:avLst>
              <a:gd name="adj" fmla="val 31940"/>
              <a:gd name="vf" fmla="val 115470"/>
            </a:avLst>
          </a:prstGeom>
          <a:gradFill flip="none" rotWithShape="1">
            <a:gsLst>
              <a:gs pos="0">
                <a:schemeClr val="bg2"/>
              </a:gs>
              <a:gs pos="99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bject 32"/>
          <p:cNvSpPr txBox="1"/>
          <p:nvPr/>
        </p:nvSpPr>
        <p:spPr>
          <a:xfrm>
            <a:off x="3552656" y="3164699"/>
            <a:ext cx="1159234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14"/>
              </a:spcBef>
            </a:pPr>
            <a:r>
              <a:rPr lang="es-ES_tradnl" sz="1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Usuarios</a:t>
            </a:r>
            <a:r>
              <a:rPr lang="es-ES_tradnl" sz="1600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200" spc="-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</a:t>
            </a:r>
            <a:r>
              <a:rPr lang="es-ES_tradnl" sz="1200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es-ES_tradnl" sz="1200" spc="-9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sz="1200" spc="-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Bienes</a:t>
            </a:r>
            <a:endParaRPr lang="es-ES_tradnl" sz="1600">
              <a:solidFill>
                <a:srgbClr val="06132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9" name="Agrupar 48"/>
          <p:cNvGrpSpPr/>
          <p:nvPr/>
        </p:nvGrpSpPr>
        <p:grpSpPr>
          <a:xfrm>
            <a:off x="2261861" y="2918388"/>
            <a:ext cx="630382" cy="177700"/>
            <a:chOff x="4028375" y="4004608"/>
            <a:chExt cx="1109647" cy="341618"/>
          </a:xfrm>
        </p:grpSpPr>
        <p:sp>
          <p:nvSpPr>
            <p:cNvPr id="47" name="Flecha derecha 46"/>
            <p:cNvSpPr/>
            <p:nvPr/>
          </p:nvSpPr>
          <p:spPr>
            <a:xfrm>
              <a:off x="4379249" y="4004608"/>
              <a:ext cx="758773" cy="341618"/>
            </a:xfrm>
            <a:prstGeom prst="rightArrow">
              <a:avLst>
                <a:gd name="adj1" fmla="val 15789"/>
                <a:gd name="adj2" fmla="val 5100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Flecha derecha 47"/>
            <p:cNvSpPr/>
            <p:nvPr/>
          </p:nvSpPr>
          <p:spPr>
            <a:xfrm flipH="1">
              <a:off x="4028375" y="4004608"/>
              <a:ext cx="758773" cy="341618"/>
            </a:xfrm>
            <a:prstGeom prst="rightArrow">
              <a:avLst>
                <a:gd name="adj1" fmla="val 15789"/>
                <a:gd name="adj2" fmla="val 5100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3" name="object 32"/>
          <p:cNvSpPr txBox="1"/>
          <p:nvPr/>
        </p:nvSpPr>
        <p:spPr>
          <a:xfrm>
            <a:off x="2074425" y="3080344"/>
            <a:ext cx="987603" cy="348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spcBef>
                <a:spcPts val="95"/>
              </a:spcBef>
            </a:pPr>
            <a:r>
              <a:rPr lang="es-ES" sz="1050" b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Doble </a:t>
            </a:r>
          </a:p>
          <a:p>
            <a:pPr marL="12065" marR="5080" indent="-635" algn="ctr">
              <a:spcBef>
                <a:spcPts val="95"/>
              </a:spcBef>
            </a:pPr>
            <a:r>
              <a:rPr lang="es-ES" sz="1050" b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Calificación</a:t>
            </a:r>
            <a:endParaRPr sz="1050" b="1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Pentágono 59"/>
          <p:cNvSpPr/>
          <p:nvPr/>
        </p:nvSpPr>
        <p:spPr>
          <a:xfrm>
            <a:off x="-85061" y="6071190"/>
            <a:ext cx="10037136" cy="574158"/>
          </a:xfrm>
          <a:prstGeom prst="homePlate">
            <a:avLst>
              <a:gd name="adj" fmla="val 29699"/>
            </a:avLst>
          </a:prstGeom>
          <a:solidFill>
            <a:srgbClr val="061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1 Rectángulo"/>
          <p:cNvSpPr/>
          <p:nvPr/>
        </p:nvSpPr>
        <p:spPr>
          <a:xfrm>
            <a:off x="74428" y="6229020"/>
            <a:ext cx="931412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94640">
              <a:lnSpc>
                <a:spcPct val="100000"/>
              </a:lnSpc>
              <a:spcBef>
                <a:spcPts val="160"/>
              </a:spcBef>
            </a:pPr>
            <a:r>
              <a:rPr lang="es-CO" sz="1400" b="1" spc="-5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Exennta</a:t>
            </a:r>
            <a:r>
              <a:rPr lang="es-CO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 brinda la asesoría</a:t>
            </a:r>
            <a:r>
              <a:rPr lang="es-CO" sz="1400" b="1" spc="-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durante </a:t>
            </a:r>
            <a:r>
              <a:rPr lang="es-CO" sz="1400" b="1" spc="-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todo el</a:t>
            </a:r>
            <a:r>
              <a:rPr lang="es-CO" sz="1400" b="1" spc="-9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proceso de calificación como usuario de la </a:t>
            </a:r>
            <a:r>
              <a:rPr lang="es-CO" sz="1400" b="1" spc="-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</a:t>
            </a:r>
            <a:r>
              <a:rPr lang="es-CO" sz="1400" b="1" spc="-2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400" b="1" spc="-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Franca.</a:t>
            </a:r>
            <a:endParaRPr lang="es-CO" sz="14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object 32"/>
          <p:cNvSpPr txBox="1"/>
          <p:nvPr/>
        </p:nvSpPr>
        <p:spPr>
          <a:xfrm>
            <a:off x="3952193" y="1744545"/>
            <a:ext cx="2738653" cy="6790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445">
              <a:lnSpc>
                <a:spcPct val="111100"/>
              </a:lnSpc>
              <a:spcBef>
                <a:spcPts val="95"/>
              </a:spcBef>
            </a:pPr>
            <a:r>
              <a:rPr lang="es-CO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Autorizado para producir, </a:t>
            </a:r>
            <a:r>
              <a:rPr lang="es-CO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transformar, ensamblar y/o comercializar bienes (materias primas o producto en proceso, producto terminado).</a:t>
            </a:r>
            <a:endParaRPr lang="es-CO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Hexágono 66"/>
          <p:cNvSpPr/>
          <p:nvPr/>
        </p:nvSpPr>
        <p:spPr>
          <a:xfrm>
            <a:off x="7941163" y="2022502"/>
            <a:ext cx="1685084" cy="1480706"/>
          </a:xfrm>
          <a:prstGeom prst="hexagon">
            <a:avLst>
              <a:gd name="adj" fmla="val 31940"/>
              <a:gd name="vf" fmla="val 11547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Hexágono 67"/>
          <p:cNvSpPr/>
          <p:nvPr/>
        </p:nvSpPr>
        <p:spPr>
          <a:xfrm>
            <a:off x="8081334" y="2156593"/>
            <a:ext cx="1433837" cy="1236067"/>
          </a:xfrm>
          <a:prstGeom prst="hexagon">
            <a:avLst>
              <a:gd name="adj" fmla="val 31940"/>
              <a:gd name="vf" fmla="val 115470"/>
            </a:avLst>
          </a:prstGeom>
          <a:gradFill flip="none" rotWithShape="1">
            <a:gsLst>
              <a:gs pos="0">
                <a:schemeClr val="bg2"/>
              </a:gs>
              <a:gs pos="99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4C52CD9-2C7C-49E4-971F-2504E8B88C32}"/>
              </a:ext>
            </a:extLst>
          </p:cNvPr>
          <p:cNvCxnSpPr/>
          <p:nvPr/>
        </p:nvCxnSpPr>
        <p:spPr>
          <a:xfrm>
            <a:off x="273813" y="1628382"/>
            <a:ext cx="0" cy="8882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74BEB896-77E3-4313-9AD5-2DDF3DEA146A}"/>
              </a:ext>
            </a:extLst>
          </p:cNvPr>
          <p:cNvCxnSpPr/>
          <p:nvPr/>
        </p:nvCxnSpPr>
        <p:spPr>
          <a:xfrm>
            <a:off x="3830717" y="1650152"/>
            <a:ext cx="0" cy="8882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Hexágono 61">
            <a:extLst>
              <a:ext uri="{FF2B5EF4-FFF2-40B4-BE49-F238E27FC236}">
                <a16:creationId xmlns:a16="http://schemas.microsoft.com/office/drawing/2014/main" id="{3E1927A5-E1B3-4F15-AB56-822AB605F3B8}"/>
              </a:ext>
            </a:extLst>
          </p:cNvPr>
          <p:cNvSpPr/>
          <p:nvPr/>
        </p:nvSpPr>
        <p:spPr>
          <a:xfrm>
            <a:off x="1730804" y="3538054"/>
            <a:ext cx="1784955" cy="1552449"/>
          </a:xfrm>
          <a:prstGeom prst="hexagon">
            <a:avLst>
              <a:gd name="adj" fmla="val 31940"/>
              <a:gd name="vf" fmla="val 11547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Hexágono 62">
            <a:extLst>
              <a:ext uri="{FF2B5EF4-FFF2-40B4-BE49-F238E27FC236}">
                <a16:creationId xmlns:a16="http://schemas.microsoft.com/office/drawing/2014/main" id="{600A8847-DA3D-4D37-AFD9-897EF16D9C9C}"/>
              </a:ext>
            </a:extLst>
          </p:cNvPr>
          <p:cNvSpPr/>
          <p:nvPr/>
        </p:nvSpPr>
        <p:spPr>
          <a:xfrm>
            <a:off x="1863286" y="3651334"/>
            <a:ext cx="1519766" cy="1318346"/>
          </a:xfrm>
          <a:prstGeom prst="hexagon">
            <a:avLst>
              <a:gd name="adj" fmla="val 31940"/>
              <a:gd name="vf" fmla="val 115470"/>
            </a:avLst>
          </a:prstGeom>
          <a:gradFill flip="none" rotWithShape="1">
            <a:gsLst>
              <a:gs pos="0">
                <a:schemeClr val="bg2"/>
              </a:gs>
              <a:gs pos="99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bject 32">
            <a:extLst>
              <a:ext uri="{FF2B5EF4-FFF2-40B4-BE49-F238E27FC236}">
                <a16:creationId xmlns:a16="http://schemas.microsoft.com/office/drawing/2014/main" id="{A6AF8EAC-AA93-4417-BF50-02E13295ED4C}"/>
              </a:ext>
            </a:extLst>
          </p:cNvPr>
          <p:cNvSpPr txBox="1"/>
          <p:nvPr/>
        </p:nvSpPr>
        <p:spPr>
          <a:xfrm>
            <a:off x="2100128" y="3949586"/>
            <a:ext cx="1076949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14"/>
              </a:spcBef>
            </a:pPr>
            <a:r>
              <a:rPr lang="es-MX" sz="1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Usuarios</a:t>
            </a:r>
            <a:r>
              <a:rPr lang="es-MX" sz="1600" spc="-9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s-MX" sz="1200" spc="-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 de Bienes y Servicios</a:t>
            </a:r>
          </a:p>
        </p:txBody>
      </p:sp>
      <p:sp>
        <p:nvSpPr>
          <p:cNvPr id="78" name="object 32">
            <a:extLst>
              <a:ext uri="{FF2B5EF4-FFF2-40B4-BE49-F238E27FC236}">
                <a16:creationId xmlns:a16="http://schemas.microsoft.com/office/drawing/2014/main" id="{68352CFF-3412-410E-8B8A-6923BCEF99D2}"/>
              </a:ext>
            </a:extLst>
          </p:cNvPr>
          <p:cNvSpPr txBox="1"/>
          <p:nvPr/>
        </p:nvSpPr>
        <p:spPr>
          <a:xfrm>
            <a:off x="9846126" y="2207135"/>
            <a:ext cx="2287978" cy="6790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2880" marR="177800">
              <a:lnSpc>
                <a:spcPct val="111100"/>
              </a:lnSpc>
            </a:pPr>
            <a:r>
              <a:rPr lang="es-MX" sz="10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Terranum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través de un tercero el cual tiene más de 20 años de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experiencia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s-MX" sz="1000" spc="-6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 el 50% de las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zonas francas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</a:t>
            </a:r>
            <a:r>
              <a:rPr lang="es-MX" sz="1000" spc="-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país.</a:t>
            </a:r>
          </a:p>
        </p:txBody>
      </p:sp>
      <p:cxnSp>
        <p:nvCxnSpPr>
          <p:cNvPr id="79" name="Conector recto 78">
            <a:extLst>
              <a:ext uri="{FF2B5EF4-FFF2-40B4-BE49-F238E27FC236}">
                <a16:creationId xmlns:a16="http://schemas.microsoft.com/office/drawing/2014/main" id="{84582123-B386-483E-8740-8BF8C30E051E}"/>
              </a:ext>
            </a:extLst>
          </p:cNvPr>
          <p:cNvCxnSpPr/>
          <p:nvPr/>
        </p:nvCxnSpPr>
        <p:spPr>
          <a:xfrm>
            <a:off x="9871709" y="2123489"/>
            <a:ext cx="0" cy="8882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Hexágono 80">
            <a:extLst>
              <a:ext uri="{FF2B5EF4-FFF2-40B4-BE49-F238E27FC236}">
                <a16:creationId xmlns:a16="http://schemas.microsoft.com/office/drawing/2014/main" id="{3B0229B6-05B5-4BF5-A3E5-1316EC5BC317}"/>
              </a:ext>
            </a:extLst>
          </p:cNvPr>
          <p:cNvSpPr/>
          <p:nvPr/>
        </p:nvSpPr>
        <p:spPr>
          <a:xfrm>
            <a:off x="7983747" y="3976377"/>
            <a:ext cx="1685084" cy="1480706"/>
          </a:xfrm>
          <a:prstGeom prst="hexagon">
            <a:avLst>
              <a:gd name="adj" fmla="val 31940"/>
              <a:gd name="vf" fmla="val 115470"/>
            </a:avLst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Hexágono 81">
            <a:extLst>
              <a:ext uri="{FF2B5EF4-FFF2-40B4-BE49-F238E27FC236}">
                <a16:creationId xmlns:a16="http://schemas.microsoft.com/office/drawing/2014/main" id="{F3EB9657-12AE-489E-9D97-BFDA508C2A9F}"/>
              </a:ext>
            </a:extLst>
          </p:cNvPr>
          <p:cNvSpPr/>
          <p:nvPr/>
        </p:nvSpPr>
        <p:spPr>
          <a:xfrm>
            <a:off x="8123918" y="4110468"/>
            <a:ext cx="1433837" cy="1236067"/>
          </a:xfrm>
          <a:prstGeom prst="hexagon">
            <a:avLst>
              <a:gd name="adj" fmla="val 31940"/>
              <a:gd name="vf" fmla="val 115470"/>
            </a:avLst>
          </a:prstGeom>
          <a:gradFill flip="none" rotWithShape="1">
            <a:gsLst>
              <a:gs pos="0">
                <a:schemeClr val="bg2"/>
              </a:gs>
              <a:gs pos="99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object 32">
            <a:extLst>
              <a:ext uri="{FF2B5EF4-FFF2-40B4-BE49-F238E27FC236}">
                <a16:creationId xmlns:a16="http://schemas.microsoft.com/office/drawing/2014/main" id="{B72AB26A-67D1-4743-BFE4-947F235B93FC}"/>
              </a:ext>
            </a:extLst>
          </p:cNvPr>
          <p:cNvSpPr txBox="1"/>
          <p:nvPr/>
        </p:nvSpPr>
        <p:spPr>
          <a:xfrm>
            <a:off x="9959079" y="4246398"/>
            <a:ext cx="2069783" cy="10207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545" marR="5080" indent="-30480">
              <a:lnSpc>
                <a:spcPct val="111100"/>
              </a:lnSpc>
              <a:spcBef>
                <a:spcPts val="95"/>
              </a:spcBef>
            </a:pP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 jurídica autorizada</a:t>
            </a:r>
            <a:r>
              <a:rPr lang="es-MX" sz="1000" spc="-9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 desarrollar actividades de mercadeo,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comercialización,</a:t>
            </a:r>
            <a:r>
              <a:rPr lang="es-MX" sz="1000" spc="-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almacenamiento o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conservación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bienes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s-MX" sz="1000" spc="-6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 o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varias Zonas</a:t>
            </a:r>
            <a:r>
              <a:rPr lang="es-MX" sz="1000" spc="-2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000" spc="-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Francas.</a:t>
            </a:r>
            <a:endParaRPr lang="es-MX" sz="1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E14F9819-481B-4CAA-BB34-5A6DEC51EAA8}"/>
              </a:ext>
            </a:extLst>
          </p:cNvPr>
          <p:cNvCxnSpPr/>
          <p:nvPr/>
        </p:nvCxnSpPr>
        <p:spPr>
          <a:xfrm>
            <a:off x="9871709" y="4189042"/>
            <a:ext cx="0" cy="8882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DCA008F0-F8F0-4EF0-A4F6-788D306F7196}"/>
              </a:ext>
            </a:extLst>
          </p:cNvPr>
          <p:cNvSpPr/>
          <p:nvPr/>
        </p:nvSpPr>
        <p:spPr>
          <a:xfrm>
            <a:off x="8276014" y="4498459"/>
            <a:ext cx="1088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97790" algn="ctr">
              <a:lnSpc>
                <a:spcPct val="100000"/>
              </a:lnSpc>
              <a:spcBef>
                <a:spcPts val="114"/>
              </a:spcBef>
            </a:pPr>
            <a:r>
              <a:rPr lang="es-CO" sz="1200" b="1" spc="-5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Usuario</a:t>
            </a:r>
            <a:r>
              <a:rPr lang="es-CO" sz="1200" b="1" spc="-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200" spc="-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comercial</a:t>
            </a: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D555EE89-08D6-449A-A128-AD586E46AFDD}"/>
              </a:ext>
            </a:extLst>
          </p:cNvPr>
          <p:cNvSpPr/>
          <p:nvPr/>
        </p:nvSpPr>
        <p:spPr>
          <a:xfrm>
            <a:off x="8130310" y="2334474"/>
            <a:ext cx="1261300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97790" algn="ctr">
              <a:lnSpc>
                <a:spcPct val="100000"/>
              </a:lnSpc>
              <a:spcBef>
                <a:spcPts val="114"/>
              </a:spcBef>
            </a:pPr>
            <a:r>
              <a:rPr lang="es-CO" sz="1200" b="1" spc="-5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Usuario  </a:t>
            </a:r>
            <a:r>
              <a:rPr lang="es-CO" sz="1200" spc="-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Operador: </a:t>
            </a:r>
          </a:p>
          <a:p>
            <a:pPr marL="12700" marR="5080" indent="97790" algn="ctr">
              <a:lnSpc>
                <a:spcPct val="100000"/>
              </a:lnSpc>
              <a:spcBef>
                <a:spcPts val="114"/>
              </a:spcBef>
            </a:pPr>
            <a:r>
              <a:rPr lang="es-CO" sz="1200" spc="-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Franca Gachancipá</a:t>
            </a:r>
          </a:p>
        </p:txBody>
      </p:sp>
      <p:pic>
        <p:nvPicPr>
          <p:cNvPr id="91" name="Gráfico 90" descr="Lista de comprobación">
            <a:extLst>
              <a:ext uri="{FF2B5EF4-FFF2-40B4-BE49-F238E27FC236}">
                <a16:creationId xmlns:a16="http://schemas.microsoft.com/office/drawing/2014/main" id="{169D4CC3-2035-4E1A-8915-FAC22044A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5132" y="1455222"/>
            <a:ext cx="367217" cy="367217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C2253922-2021-410C-BBF1-C60E4B8A212A}"/>
              </a:ext>
            </a:extLst>
          </p:cNvPr>
          <p:cNvGrpSpPr/>
          <p:nvPr/>
        </p:nvGrpSpPr>
        <p:grpSpPr>
          <a:xfrm>
            <a:off x="8450693" y="1698192"/>
            <a:ext cx="666024" cy="574158"/>
            <a:chOff x="9161476" y="1540643"/>
            <a:chExt cx="666024" cy="574158"/>
          </a:xfrm>
        </p:grpSpPr>
        <p:sp>
          <p:nvSpPr>
            <p:cNvPr id="90" name="Hexágono 89">
              <a:extLst>
                <a:ext uri="{FF2B5EF4-FFF2-40B4-BE49-F238E27FC236}">
                  <a16:creationId xmlns:a16="http://schemas.microsoft.com/office/drawing/2014/main" id="{D4E3032E-D6F4-4AB3-B600-12522511B66F}"/>
                </a:ext>
              </a:extLst>
            </p:cNvPr>
            <p:cNvSpPr/>
            <p:nvPr/>
          </p:nvSpPr>
          <p:spPr>
            <a:xfrm>
              <a:off x="9203566" y="1570626"/>
              <a:ext cx="601198" cy="518274"/>
            </a:xfrm>
            <a:prstGeom prst="hexag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Hexágono 91">
              <a:extLst>
                <a:ext uri="{FF2B5EF4-FFF2-40B4-BE49-F238E27FC236}">
                  <a16:creationId xmlns:a16="http://schemas.microsoft.com/office/drawing/2014/main" id="{27C9B028-9994-4DFD-8EA2-590EADC087F2}"/>
                </a:ext>
              </a:extLst>
            </p:cNvPr>
            <p:cNvSpPr/>
            <p:nvPr/>
          </p:nvSpPr>
          <p:spPr>
            <a:xfrm>
              <a:off x="9161476" y="1540643"/>
              <a:ext cx="666024" cy="574158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id="{CE425DA3-793C-4388-9128-3147F5ADF7E7}"/>
              </a:ext>
            </a:extLst>
          </p:cNvPr>
          <p:cNvGrpSpPr/>
          <p:nvPr/>
        </p:nvGrpSpPr>
        <p:grpSpPr>
          <a:xfrm>
            <a:off x="8501978" y="3696132"/>
            <a:ext cx="666024" cy="574158"/>
            <a:chOff x="9161476" y="1540643"/>
            <a:chExt cx="666024" cy="574158"/>
          </a:xfrm>
        </p:grpSpPr>
        <p:sp>
          <p:nvSpPr>
            <p:cNvPr id="94" name="Hexágono 93">
              <a:extLst>
                <a:ext uri="{FF2B5EF4-FFF2-40B4-BE49-F238E27FC236}">
                  <a16:creationId xmlns:a16="http://schemas.microsoft.com/office/drawing/2014/main" id="{BB7DCB5B-BA82-43CE-9509-69A95A9AF6B9}"/>
                </a:ext>
              </a:extLst>
            </p:cNvPr>
            <p:cNvSpPr/>
            <p:nvPr/>
          </p:nvSpPr>
          <p:spPr>
            <a:xfrm>
              <a:off x="9203566" y="1570626"/>
              <a:ext cx="601198" cy="518274"/>
            </a:xfrm>
            <a:prstGeom prst="hexag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Hexágono 94">
              <a:extLst>
                <a:ext uri="{FF2B5EF4-FFF2-40B4-BE49-F238E27FC236}">
                  <a16:creationId xmlns:a16="http://schemas.microsoft.com/office/drawing/2014/main" id="{64EFDE16-954A-4B7A-BF2C-CE9E0CD928C1}"/>
                </a:ext>
              </a:extLst>
            </p:cNvPr>
            <p:cNvSpPr/>
            <p:nvPr/>
          </p:nvSpPr>
          <p:spPr>
            <a:xfrm>
              <a:off x="9161476" y="1540643"/>
              <a:ext cx="666024" cy="574158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3" name="Gráfico 12" descr="Grupo de hombres">
            <a:extLst>
              <a:ext uri="{FF2B5EF4-FFF2-40B4-BE49-F238E27FC236}">
                <a16:creationId xmlns:a16="http://schemas.microsoft.com/office/drawing/2014/main" id="{1832E168-7B5B-462C-85EE-36FA0BF7B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99194" y="1800142"/>
            <a:ext cx="388375" cy="388375"/>
          </a:xfrm>
          <a:prstGeom prst="rect">
            <a:avLst/>
          </a:prstGeom>
        </p:spPr>
      </p:pic>
      <p:pic>
        <p:nvPicPr>
          <p:cNvPr id="15" name="Gráfico 14" descr="Hombre">
            <a:extLst>
              <a:ext uri="{FF2B5EF4-FFF2-40B4-BE49-F238E27FC236}">
                <a16:creationId xmlns:a16="http://schemas.microsoft.com/office/drawing/2014/main" id="{853C7758-7B7A-413D-B291-B6E232C9D2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55201" y="3778873"/>
            <a:ext cx="410535" cy="410535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6FE7AE97-BDC4-45FE-9ACF-945CB01FB41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  <p:sp>
        <p:nvSpPr>
          <p:cNvPr id="52" name="Hexágono 51">
            <a:extLst>
              <a:ext uri="{FF2B5EF4-FFF2-40B4-BE49-F238E27FC236}">
                <a16:creationId xmlns:a16="http://schemas.microsoft.com/office/drawing/2014/main" id="{9AF38DCD-AA48-4D05-A4BB-DC4C5083108D}"/>
              </a:ext>
            </a:extLst>
          </p:cNvPr>
          <p:cNvSpPr/>
          <p:nvPr/>
        </p:nvSpPr>
        <p:spPr>
          <a:xfrm>
            <a:off x="4652527" y="3538054"/>
            <a:ext cx="1784955" cy="1552449"/>
          </a:xfrm>
          <a:prstGeom prst="hexagon">
            <a:avLst>
              <a:gd name="adj" fmla="val 31940"/>
              <a:gd name="vf" fmla="val 11547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Hexágono 53">
            <a:extLst>
              <a:ext uri="{FF2B5EF4-FFF2-40B4-BE49-F238E27FC236}">
                <a16:creationId xmlns:a16="http://schemas.microsoft.com/office/drawing/2014/main" id="{E901DE42-2BE7-48B8-94BB-083DE5BF0290}"/>
              </a:ext>
            </a:extLst>
          </p:cNvPr>
          <p:cNvSpPr/>
          <p:nvPr/>
        </p:nvSpPr>
        <p:spPr>
          <a:xfrm>
            <a:off x="4785009" y="3651334"/>
            <a:ext cx="1519766" cy="1318346"/>
          </a:xfrm>
          <a:prstGeom prst="hexagon">
            <a:avLst>
              <a:gd name="adj" fmla="val 31940"/>
              <a:gd name="vf" fmla="val 115470"/>
            </a:avLst>
          </a:prstGeom>
          <a:gradFill flip="none" rotWithShape="1">
            <a:gsLst>
              <a:gs pos="0">
                <a:schemeClr val="bg2"/>
              </a:gs>
              <a:gs pos="99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object 32">
            <a:extLst>
              <a:ext uri="{FF2B5EF4-FFF2-40B4-BE49-F238E27FC236}">
                <a16:creationId xmlns:a16="http://schemas.microsoft.com/office/drawing/2014/main" id="{9A2B38F8-5D49-42C3-A931-45AF06505D81}"/>
              </a:ext>
            </a:extLst>
          </p:cNvPr>
          <p:cNvSpPr txBox="1"/>
          <p:nvPr/>
        </p:nvSpPr>
        <p:spPr>
          <a:xfrm>
            <a:off x="5027405" y="4058083"/>
            <a:ext cx="107694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14"/>
              </a:spcBef>
            </a:pPr>
            <a:r>
              <a:rPr lang="es-MX" sz="1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Empresas</a:t>
            </a:r>
            <a:r>
              <a:rPr lang="es-MX" sz="1600" spc="-9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200" spc="-5">
                <a:solidFill>
                  <a:srgbClr val="06132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apoyo</a:t>
            </a:r>
          </a:p>
        </p:txBody>
      </p:sp>
      <p:sp>
        <p:nvSpPr>
          <p:cNvPr id="56" name="object 32">
            <a:extLst>
              <a:ext uri="{FF2B5EF4-FFF2-40B4-BE49-F238E27FC236}">
                <a16:creationId xmlns:a16="http://schemas.microsoft.com/office/drawing/2014/main" id="{47A246A0-848D-4529-A915-8E3FE96A35D8}"/>
              </a:ext>
            </a:extLst>
          </p:cNvPr>
          <p:cNvSpPr txBox="1"/>
          <p:nvPr/>
        </p:nvSpPr>
        <p:spPr>
          <a:xfrm>
            <a:off x="4339697" y="5241714"/>
            <a:ext cx="3929144" cy="6790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s-ES_tradnl"/>
            </a:defPPr>
            <a:lvl1pPr marL="12700" marR="5080" indent="4445">
              <a:lnSpc>
                <a:spcPct val="111100"/>
              </a:lnSpc>
              <a:spcBef>
                <a:spcPts val="95"/>
              </a:spcBef>
              <a:defRPr sz="1000">
                <a:latin typeface="Tahoma"/>
                <a:cs typeface="Tahoma"/>
              </a:defRPr>
            </a:lvl1pPr>
          </a:lstStyle>
          <a:p>
            <a:r>
              <a:rPr lang="es-MX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Empresas que desarrollan servicios de mantenimiento, cafeterías, entidades financieras, restaurantes, capacitación, atención médica, transporte de empleados, y otros servicios que se requieran para el apoyo de la operación de la zona franca.</a:t>
            </a:r>
            <a:endParaRPr lang="es-CO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909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6</a:t>
            </a:fld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388088" y="3512285"/>
            <a:ext cx="207866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600" b="1">
                <a:solidFill>
                  <a:srgbClr val="061323"/>
                </a:solidFill>
                <a:latin typeface="Tahoma" charset="0"/>
                <a:ea typeface="Tahoma" charset="0"/>
                <a:cs typeface="Tahoma" charset="0"/>
              </a:rPr>
              <a:t>Equipo de Operaciones y Administración</a:t>
            </a:r>
            <a:endParaRPr lang="es-ES_tradnl" sz="1600">
              <a:solidFill>
                <a:srgbClr val="061323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51412" y="4248546"/>
            <a:ext cx="2553655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76555" marR="368300" algn="ctr">
              <a:lnSpc>
                <a:spcPct val="100000"/>
              </a:lnSpc>
            </a:pPr>
            <a:r>
              <a:rPr lang="es-MX" sz="1400">
                <a:solidFill>
                  <a:srgbClr val="081C24"/>
                </a:solidFill>
                <a:latin typeface="Tahoma"/>
                <a:cs typeface="Tahoma"/>
              </a:rPr>
              <a:t>de </a:t>
            </a:r>
            <a:r>
              <a:rPr lang="es-MX" sz="1400" spc="-10">
                <a:solidFill>
                  <a:srgbClr val="081C24"/>
                </a:solidFill>
                <a:latin typeface="Tahoma"/>
                <a:cs typeface="Tahoma"/>
              </a:rPr>
              <a:t>manera </a:t>
            </a:r>
            <a:r>
              <a:rPr lang="es-MX" sz="1400">
                <a:solidFill>
                  <a:srgbClr val="081C24"/>
                </a:solidFill>
                <a:latin typeface="Tahoma"/>
                <a:cs typeface="Tahoma"/>
              </a:rPr>
              <a:t>permanente </a:t>
            </a:r>
            <a:r>
              <a:rPr lang="es-MX" sz="1400" spc="-5">
                <a:solidFill>
                  <a:srgbClr val="081C24"/>
                </a:solidFill>
                <a:latin typeface="Tahoma"/>
                <a:cs typeface="Tahoma"/>
              </a:rPr>
              <a:t>en el </a:t>
            </a:r>
            <a:r>
              <a:rPr lang="es-MX" sz="1400" spc="-15">
                <a:solidFill>
                  <a:srgbClr val="081C24"/>
                </a:solidFill>
                <a:latin typeface="Tahoma"/>
                <a:cs typeface="Tahoma"/>
              </a:rPr>
              <a:t>proyecto, </a:t>
            </a:r>
            <a:r>
              <a:rPr lang="es-MX" sz="1400" spc="-5">
                <a:solidFill>
                  <a:srgbClr val="081C24"/>
                </a:solidFill>
                <a:latin typeface="Tahoma"/>
                <a:cs typeface="Tahoma"/>
              </a:rPr>
              <a:t>permitiendo  </a:t>
            </a:r>
            <a:r>
              <a:rPr lang="es-MX" sz="1400">
                <a:solidFill>
                  <a:srgbClr val="081C24"/>
                </a:solidFill>
                <a:latin typeface="Tahoma"/>
                <a:cs typeface="Tahoma"/>
              </a:rPr>
              <a:t>una </a:t>
            </a:r>
            <a:r>
              <a:rPr lang="es-MX" sz="1400" b="1">
                <a:solidFill>
                  <a:srgbClr val="081C24"/>
                </a:solidFill>
                <a:latin typeface="Tahoma"/>
                <a:cs typeface="Tahoma"/>
              </a:rPr>
              <a:t>interacción </a:t>
            </a:r>
            <a:r>
              <a:rPr lang="es-MX" sz="1400" b="1" spc="-5">
                <a:solidFill>
                  <a:srgbClr val="081C24"/>
                </a:solidFill>
                <a:latin typeface="Tahoma"/>
                <a:cs typeface="Tahoma"/>
              </a:rPr>
              <a:t>directa, </a:t>
            </a:r>
            <a:r>
              <a:rPr lang="es-MX" sz="1400" b="1">
                <a:solidFill>
                  <a:srgbClr val="081C24"/>
                </a:solidFill>
                <a:latin typeface="Tahoma"/>
                <a:cs typeface="Tahoma"/>
              </a:rPr>
              <a:t>rápida y </a:t>
            </a:r>
            <a:r>
              <a:rPr lang="es-MX" sz="1400" b="1" spc="-5">
                <a:solidFill>
                  <a:srgbClr val="081C24"/>
                </a:solidFill>
                <a:latin typeface="Tahoma"/>
                <a:cs typeface="Tahoma"/>
              </a:rPr>
              <a:t>fácil </a:t>
            </a:r>
            <a:r>
              <a:rPr lang="es-MX" sz="1400" spc="-5">
                <a:solidFill>
                  <a:srgbClr val="081C24"/>
                </a:solidFill>
                <a:latin typeface="Tahoma"/>
                <a:cs typeface="Tahoma"/>
              </a:rPr>
              <a:t>con  nuestros arrendatarios, </a:t>
            </a:r>
            <a:r>
              <a:rPr lang="es-MX" sz="1400" spc="-10">
                <a:solidFill>
                  <a:srgbClr val="081C24"/>
                </a:solidFill>
                <a:latin typeface="Tahoma"/>
                <a:cs typeface="Tahoma"/>
              </a:rPr>
              <a:t>para </a:t>
            </a:r>
            <a:r>
              <a:rPr lang="es-MX" sz="1400">
                <a:solidFill>
                  <a:srgbClr val="081C24"/>
                </a:solidFill>
                <a:latin typeface="Tahoma"/>
                <a:cs typeface="Tahoma"/>
              </a:rPr>
              <a:t>dar </a:t>
            </a:r>
            <a:r>
              <a:rPr lang="es-MX" sz="1400" spc="-5">
                <a:solidFill>
                  <a:srgbClr val="081C24"/>
                </a:solidFill>
                <a:latin typeface="Tahoma"/>
                <a:cs typeface="Tahoma"/>
              </a:rPr>
              <a:t>solución </a:t>
            </a:r>
            <a:r>
              <a:rPr lang="es-MX" sz="1400">
                <a:solidFill>
                  <a:srgbClr val="081C24"/>
                </a:solidFill>
                <a:latin typeface="Tahoma"/>
                <a:cs typeface="Tahoma"/>
              </a:rPr>
              <a:t>de  </a:t>
            </a:r>
            <a:r>
              <a:rPr lang="es-MX" sz="1400" spc="-10">
                <a:solidFill>
                  <a:srgbClr val="081C24"/>
                </a:solidFill>
                <a:latin typeface="Tahoma"/>
                <a:cs typeface="Tahoma"/>
              </a:rPr>
              <a:t>manera </a:t>
            </a:r>
            <a:r>
              <a:rPr lang="es-MX" sz="1400">
                <a:solidFill>
                  <a:srgbClr val="081C24"/>
                </a:solidFill>
                <a:latin typeface="Tahoma"/>
                <a:cs typeface="Tahoma"/>
              </a:rPr>
              <a:t>más </a:t>
            </a:r>
            <a:r>
              <a:rPr lang="es-MX" sz="1400" spc="-5">
                <a:solidFill>
                  <a:srgbClr val="081C24"/>
                </a:solidFill>
                <a:latin typeface="Tahoma"/>
                <a:cs typeface="Tahoma"/>
              </a:rPr>
              <a:t>eficiente </a:t>
            </a:r>
            <a:r>
              <a:rPr lang="es-MX" sz="1400">
                <a:solidFill>
                  <a:srgbClr val="081C24"/>
                </a:solidFill>
                <a:latin typeface="Tahoma"/>
                <a:cs typeface="Tahoma"/>
              </a:rPr>
              <a:t>a </a:t>
            </a:r>
            <a:r>
              <a:rPr lang="es-MX" sz="1400" spc="-5">
                <a:solidFill>
                  <a:srgbClr val="081C24"/>
                </a:solidFill>
                <a:latin typeface="Tahoma"/>
                <a:cs typeface="Tahoma"/>
              </a:rPr>
              <a:t>sus</a:t>
            </a:r>
            <a:r>
              <a:rPr lang="es-MX" sz="1400">
                <a:solidFill>
                  <a:srgbClr val="081C24"/>
                </a:solidFill>
                <a:latin typeface="Tahoma"/>
                <a:cs typeface="Tahoma"/>
              </a:rPr>
              <a:t> </a:t>
            </a:r>
            <a:r>
              <a:rPr lang="es-MX" sz="1400" spc="-10">
                <a:solidFill>
                  <a:srgbClr val="081C24"/>
                </a:solidFill>
                <a:latin typeface="Tahoma"/>
                <a:cs typeface="Tahoma"/>
              </a:rPr>
              <a:t>requerimientos.</a:t>
            </a:r>
            <a:endParaRPr lang="es-MX" sz="1400">
              <a:latin typeface="Tahoma"/>
              <a:cs typeface="Tahoma"/>
            </a:endParaRPr>
          </a:p>
        </p:txBody>
      </p:sp>
      <p:sp>
        <p:nvSpPr>
          <p:cNvPr id="11" name="Hexágono 10"/>
          <p:cNvSpPr/>
          <p:nvPr/>
        </p:nvSpPr>
        <p:spPr>
          <a:xfrm>
            <a:off x="425504" y="1494209"/>
            <a:ext cx="2003832" cy="1760794"/>
          </a:xfrm>
          <a:prstGeom prst="hexagon">
            <a:avLst>
              <a:gd name="adj" fmla="val 31940"/>
              <a:gd name="vf" fmla="val 11547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CuadroTexto 13"/>
          <p:cNvSpPr txBox="1"/>
          <p:nvPr/>
        </p:nvSpPr>
        <p:spPr>
          <a:xfrm>
            <a:off x="2962940" y="4194591"/>
            <a:ext cx="16303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1400">
                <a:solidFill>
                  <a:srgbClr val="061323"/>
                </a:solidFill>
                <a:latin typeface="Tahoma" charset="0"/>
                <a:ea typeface="Tahoma" charset="0"/>
                <a:cs typeface="Tahoma" charset="0"/>
              </a:rPr>
              <a:t>en todo el proceso para asegurar  la mejor experiencia de cliente.</a:t>
            </a:r>
            <a:endParaRPr lang="es-ES_tradnl" sz="1400">
              <a:solidFill>
                <a:srgbClr val="061323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Hexágono 14"/>
          <p:cNvSpPr/>
          <p:nvPr/>
        </p:nvSpPr>
        <p:spPr>
          <a:xfrm>
            <a:off x="2738973" y="1494209"/>
            <a:ext cx="2003832" cy="1760794"/>
          </a:xfrm>
          <a:prstGeom prst="hexagon">
            <a:avLst>
              <a:gd name="adj" fmla="val 31940"/>
              <a:gd name="vf" fmla="val 11547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15"/>
          <p:cNvSpPr txBox="1"/>
          <p:nvPr/>
        </p:nvSpPr>
        <p:spPr>
          <a:xfrm>
            <a:off x="2888513" y="3714304"/>
            <a:ext cx="1747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600" b="1">
                <a:solidFill>
                  <a:srgbClr val="061323"/>
                </a:solidFill>
                <a:latin typeface="Tahoma" charset="0"/>
                <a:ea typeface="Tahoma" charset="0"/>
                <a:cs typeface="Tahoma" charset="0"/>
              </a:rPr>
              <a:t>Somos su único interlocutor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124894" y="4083571"/>
            <a:ext cx="194575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400">
                <a:solidFill>
                  <a:srgbClr val="061323"/>
                </a:solidFill>
                <a:latin typeface="Tahoma" charset="0"/>
                <a:ea typeface="Tahoma" charset="0"/>
                <a:cs typeface="Tahoma" charset="0"/>
              </a:rPr>
              <a:t>la posibilidad de crecer  progresivamente dentro  de nuestros proyectos.</a:t>
            </a:r>
          </a:p>
        </p:txBody>
      </p:sp>
      <p:sp>
        <p:nvSpPr>
          <p:cNvPr id="21" name="Hexágono 20"/>
          <p:cNvSpPr/>
          <p:nvPr/>
        </p:nvSpPr>
        <p:spPr>
          <a:xfrm>
            <a:off x="5092313" y="1494209"/>
            <a:ext cx="2003832" cy="1760794"/>
          </a:xfrm>
          <a:prstGeom prst="hexagon">
            <a:avLst>
              <a:gd name="adj" fmla="val 31940"/>
              <a:gd name="vf" fmla="val 11547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uadroTexto 21"/>
          <p:cNvSpPr txBox="1"/>
          <p:nvPr/>
        </p:nvSpPr>
        <p:spPr>
          <a:xfrm>
            <a:off x="5241853" y="3717849"/>
            <a:ext cx="1747282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_tradnl" sz="1600" b="1">
                <a:solidFill>
                  <a:srgbClr val="061323"/>
                </a:solidFill>
                <a:latin typeface="Tahoma"/>
                <a:ea typeface="Tahoma"/>
                <a:cs typeface="Tahoma"/>
              </a:rPr>
              <a:t>Expansión</a:t>
            </a:r>
            <a:endParaRPr lang="es-ES_tradnl" sz="1600" b="1">
              <a:solidFill>
                <a:srgbClr val="061323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481778" y="4227603"/>
            <a:ext cx="1881962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400">
                <a:solidFill>
                  <a:srgbClr val="061323"/>
                </a:solidFill>
                <a:latin typeface="Tahoma" charset="0"/>
                <a:ea typeface="Tahoma" charset="0"/>
                <a:cs typeface="Tahoma" charset="0"/>
              </a:rPr>
              <a:t>tenemos control del </a:t>
            </a:r>
            <a:r>
              <a:rPr lang="es-ES_tradnl" sz="1400" err="1">
                <a:solidFill>
                  <a:srgbClr val="061323"/>
                </a:solidFill>
                <a:latin typeface="Tahoma" charset="0"/>
                <a:ea typeface="Tahoma" charset="0"/>
                <a:cs typeface="Tahoma" charset="0"/>
              </a:rPr>
              <a:t>tenant</a:t>
            </a:r>
            <a:r>
              <a:rPr lang="es-ES_tradnl" sz="1400">
                <a:solidFill>
                  <a:srgbClr val="061323"/>
                </a:solidFill>
                <a:latin typeface="Tahoma" charset="0"/>
                <a:ea typeface="Tahoma" charset="0"/>
                <a:cs typeface="Tahoma" charset="0"/>
              </a:rPr>
              <a:t> mix y crecemos de una manera eficiente y organizada, garantizando una operación eficiente, ágil y segura para nuestros arrendatarios.</a:t>
            </a:r>
          </a:p>
        </p:txBody>
      </p:sp>
      <p:sp>
        <p:nvSpPr>
          <p:cNvPr id="25" name="Hexágono 24"/>
          <p:cNvSpPr/>
          <p:nvPr/>
        </p:nvSpPr>
        <p:spPr>
          <a:xfrm>
            <a:off x="7420843" y="1494209"/>
            <a:ext cx="2003832" cy="1760794"/>
          </a:xfrm>
          <a:prstGeom prst="hexagon">
            <a:avLst>
              <a:gd name="adj" fmla="val 31940"/>
              <a:gd name="vf" fmla="val 11547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CuadroTexto 25"/>
          <p:cNvSpPr txBox="1"/>
          <p:nvPr/>
        </p:nvSpPr>
        <p:spPr>
          <a:xfrm>
            <a:off x="7446337" y="3717849"/>
            <a:ext cx="195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600" b="1">
                <a:solidFill>
                  <a:srgbClr val="061323"/>
                </a:solidFill>
                <a:latin typeface="Tahoma" charset="0"/>
                <a:ea typeface="Tahoma" charset="0"/>
                <a:cs typeface="Tahoma" charset="0"/>
              </a:rPr>
              <a:t>Al ser el único propietario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9859929" y="4214540"/>
            <a:ext cx="174019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400">
                <a:solidFill>
                  <a:srgbClr val="061323"/>
                </a:solidFill>
                <a:latin typeface="Tahoma" charset="0"/>
                <a:ea typeface="Tahoma" charset="0"/>
                <a:cs typeface="Tahoma" charset="0"/>
              </a:rPr>
              <a:t>que garantiza solidez  y transparencia.</a:t>
            </a:r>
          </a:p>
          <a:p>
            <a:pPr algn="ctr"/>
            <a:endParaRPr lang="es-ES_tradnl" sz="1400">
              <a:solidFill>
                <a:srgbClr val="061323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8" name="Hexágono 27"/>
          <p:cNvSpPr/>
          <p:nvPr/>
        </p:nvSpPr>
        <p:spPr>
          <a:xfrm>
            <a:off x="9728109" y="1494209"/>
            <a:ext cx="2003832" cy="1760794"/>
          </a:xfrm>
          <a:prstGeom prst="hexagon">
            <a:avLst>
              <a:gd name="adj" fmla="val 31940"/>
              <a:gd name="vf" fmla="val 11547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CuadroTexto 28"/>
          <p:cNvSpPr txBox="1"/>
          <p:nvPr/>
        </p:nvSpPr>
        <p:spPr>
          <a:xfrm>
            <a:off x="9753603" y="3717849"/>
            <a:ext cx="19528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1600" b="1">
                <a:solidFill>
                  <a:srgbClr val="061323"/>
                </a:solidFill>
                <a:latin typeface="Tahoma" charset="0"/>
                <a:ea typeface="Tahoma" charset="0"/>
                <a:cs typeface="Tahoma" charset="0"/>
              </a:rPr>
              <a:t>Respaldo Institucional</a:t>
            </a:r>
          </a:p>
        </p:txBody>
      </p:sp>
      <p:sp>
        <p:nvSpPr>
          <p:cNvPr id="32" name="Hexágono 31"/>
          <p:cNvSpPr/>
          <p:nvPr/>
        </p:nvSpPr>
        <p:spPr>
          <a:xfrm>
            <a:off x="590740" y="1648474"/>
            <a:ext cx="1684626" cy="1452264"/>
          </a:xfrm>
          <a:prstGeom prst="hexagon">
            <a:avLst>
              <a:gd name="adj" fmla="val 31940"/>
              <a:gd name="vf" fmla="val 115470"/>
            </a:avLst>
          </a:prstGeom>
          <a:gradFill flip="none" rotWithShape="1">
            <a:gsLst>
              <a:gs pos="0">
                <a:schemeClr val="bg2"/>
              </a:gs>
              <a:gs pos="99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5400000" algn="t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70" y="1945759"/>
            <a:ext cx="857698" cy="857696"/>
          </a:xfrm>
          <a:prstGeom prst="rect">
            <a:avLst/>
          </a:prstGeom>
        </p:spPr>
      </p:pic>
      <p:sp>
        <p:nvSpPr>
          <p:cNvPr id="34" name="Hexágono 33"/>
          <p:cNvSpPr/>
          <p:nvPr/>
        </p:nvSpPr>
        <p:spPr>
          <a:xfrm>
            <a:off x="2919270" y="1648474"/>
            <a:ext cx="1684626" cy="1452264"/>
          </a:xfrm>
          <a:prstGeom prst="hexagon">
            <a:avLst>
              <a:gd name="adj" fmla="val 31940"/>
              <a:gd name="vf" fmla="val 115470"/>
            </a:avLst>
          </a:prstGeom>
          <a:gradFill flip="none" rotWithShape="1">
            <a:gsLst>
              <a:gs pos="0">
                <a:schemeClr val="bg2"/>
              </a:gs>
              <a:gs pos="99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5400000" algn="t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6" name="Conector recto 35"/>
          <p:cNvCxnSpPr/>
          <p:nvPr/>
        </p:nvCxnSpPr>
        <p:spPr>
          <a:xfrm>
            <a:off x="2615608" y="1403498"/>
            <a:ext cx="0" cy="507173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4954770" y="1403498"/>
            <a:ext cx="0" cy="507173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Hexágono 38"/>
          <p:cNvSpPr/>
          <p:nvPr/>
        </p:nvSpPr>
        <p:spPr>
          <a:xfrm>
            <a:off x="5247800" y="1648474"/>
            <a:ext cx="1684626" cy="1452264"/>
          </a:xfrm>
          <a:prstGeom prst="hexagon">
            <a:avLst>
              <a:gd name="adj" fmla="val 31940"/>
              <a:gd name="vf" fmla="val 115470"/>
            </a:avLst>
          </a:prstGeom>
          <a:gradFill flip="none" rotWithShape="1">
            <a:gsLst>
              <a:gs pos="0">
                <a:schemeClr val="bg2"/>
              </a:gs>
              <a:gs pos="99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5400000" algn="t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0" name="Hexágono 39"/>
          <p:cNvSpPr/>
          <p:nvPr/>
        </p:nvSpPr>
        <p:spPr>
          <a:xfrm>
            <a:off x="7586962" y="1648474"/>
            <a:ext cx="1684626" cy="1452264"/>
          </a:xfrm>
          <a:prstGeom prst="hexagon">
            <a:avLst>
              <a:gd name="adj" fmla="val 31940"/>
              <a:gd name="vf" fmla="val 115470"/>
            </a:avLst>
          </a:prstGeom>
          <a:gradFill flip="none" rotWithShape="1">
            <a:gsLst>
              <a:gs pos="0">
                <a:schemeClr val="bg2"/>
              </a:gs>
              <a:gs pos="99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5400000" algn="t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183" y="1890824"/>
            <a:ext cx="949840" cy="94984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120" y="1890822"/>
            <a:ext cx="971108" cy="971108"/>
          </a:xfrm>
          <a:prstGeom prst="rect">
            <a:avLst/>
          </a:prstGeom>
        </p:spPr>
      </p:pic>
      <p:grpSp>
        <p:nvGrpSpPr>
          <p:cNvPr id="44" name="Agrupar 43"/>
          <p:cNvGrpSpPr/>
          <p:nvPr/>
        </p:nvGrpSpPr>
        <p:grpSpPr>
          <a:xfrm>
            <a:off x="4253406" y="697591"/>
            <a:ext cx="3621393" cy="536027"/>
            <a:chOff x="4631993" y="1186689"/>
            <a:chExt cx="3621393" cy="536027"/>
          </a:xfrm>
        </p:grpSpPr>
        <p:sp>
          <p:nvSpPr>
            <p:cNvPr id="45" name="Cheurón 44"/>
            <p:cNvSpPr/>
            <p:nvPr/>
          </p:nvSpPr>
          <p:spPr>
            <a:xfrm>
              <a:off x="7821760" y="1186689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46" name="Cheurón 45"/>
            <p:cNvSpPr/>
            <p:nvPr/>
          </p:nvSpPr>
          <p:spPr>
            <a:xfrm>
              <a:off x="8011414" y="1186689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47" name="Hexágono 46"/>
            <p:cNvSpPr/>
            <p:nvPr/>
          </p:nvSpPr>
          <p:spPr>
            <a:xfrm>
              <a:off x="5086547" y="1215470"/>
              <a:ext cx="2745464" cy="478465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8" name="Cheurón 47"/>
            <p:cNvSpPr/>
            <p:nvPr/>
          </p:nvSpPr>
          <p:spPr>
            <a:xfrm flipH="1">
              <a:off x="4631993" y="1186689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49" name="Cheurón 48"/>
            <p:cNvSpPr/>
            <p:nvPr/>
          </p:nvSpPr>
          <p:spPr>
            <a:xfrm flipH="1">
              <a:off x="4821647" y="1186689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50" name="object 13"/>
          <p:cNvSpPr txBox="1">
            <a:spLocks/>
          </p:cNvSpPr>
          <p:nvPr/>
        </p:nvSpPr>
        <p:spPr>
          <a:xfrm>
            <a:off x="3092171" y="854455"/>
            <a:ext cx="588170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es-ES_tradnl" sz="16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¿Qué </a:t>
            </a:r>
            <a:r>
              <a:rPr lang="es-ES_tradnl" sz="16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ofrecemos?</a:t>
            </a:r>
          </a:p>
        </p:txBody>
      </p:sp>
      <p:cxnSp>
        <p:nvCxnSpPr>
          <p:cNvPr id="51" name="Conector recto 50"/>
          <p:cNvCxnSpPr/>
          <p:nvPr/>
        </p:nvCxnSpPr>
        <p:spPr>
          <a:xfrm>
            <a:off x="7240770" y="1403498"/>
            <a:ext cx="0" cy="507173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>
            <a:off x="9558668" y="1403498"/>
            <a:ext cx="0" cy="507173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n 5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080" y="1901456"/>
            <a:ext cx="960474" cy="960474"/>
          </a:xfrm>
          <a:prstGeom prst="rect">
            <a:avLst/>
          </a:prstGeom>
        </p:spPr>
      </p:pic>
      <p:sp>
        <p:nvSpPr>
          <p:cNvPr id="55" name="Hexágono 54"/>
          <p:cNvSpPr/>
          <p:nvPr/>
        </p:nvSpPr>
        <p:spPr>
          <a:xfrm>
            <a:off x="9883595" y="1648474"/>
            <a:ext cx="1684626" cy="1452264"/>
          </a:xfrm>
          <a:prstGeom prst="hexagon">
            <a:avLst>
              <a:gd name="adj" fmla="val 31940"/>
              <a:gd name="vf" fmla="val 115470"/>
            </a:avLst>
          </a:prstGeom>
          <a:gradFill flip="none" rotWithShape="1">
            <a:gsLst>
              <a:gs pos="0">
                <a:schemeClr val="accent3"/>
              </a:gs>
              <a:gs pos="63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50800" dist="76200" dir="5400000" algn="t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1181" y="1962147"/>
            <a:ext cx="1098698" cy="870988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1E7A2F1A-7696-4D7B-B69C-397C80F6F95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74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9230710" y="6366860"/>
            <a:ext cx="2743200" cy="365125"/>
          </a:xfrm>
        </p:spPr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7</a:t>
            </a:fld>
            <a:endParaRPr lang="es-ES_tradnl"/>
          </a:p>
        </p:txBody>
      </p:sp>
      <p:grpSp>
        <p:nvGrpSpPr>
          <p:cNvPr id="6" name="Agrupar 5"/>
          <p:cNvGrpSpPr/>
          <p:nvPr/>
        </p:nvGrpSpPr>
        <p:grpSpPr>
          <a:xfrm>
            <a:off x="0" y="1006822"/>
            <a:ext cx="3114907" cy="536027"/>
            <a:chOff x="0" y="1271752"/>
            <a:chExt cx="3706778" cy="536027"/>
          </a:xfrm>
        </p:grpSpPr>
        <p:sp>
          <p:nvSpPr>
            <p:cNvPr id="7" name="Pentágono 6"/>
            <p:cNvSpPr/>
            <p:nvPr/>
          </p:nvSpPr>
          <p:spPr>
            <a:xfrm>
              <a:off x="0" y="1282262"/>
              <a:ext cx="3309781" cy="515006"/>
            </a:xfrm>
            <a:prstGeom prst="homePlate">
              <a:avLst>
                <a:gd name="adj" fmla="val 316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Cheurón 7"/>
            <p:cNvSpPr/>
            <p:nvPr/>
          </p:nvSpPr>
          <p:spPr>
            <a:xfrm>
              <a:off x="3275152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9" name="Cheurón 8"/>
            <p:cNvSpPr/>
            <p:nvPr/>
          </p:nvSpPr>
          <p:spPr>
            <a:xfrm>
              <a:off x="3464806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sp>
        <p:nvSpPr>
          <p:cNvPr id="10" name="object 13"/>
          <p:cNvSpPr txBox="1">
            <a:spLocks/>
          </p:cNvSpPr>
          <p:nvPr/>
        </p:nvSpPr>
        <p:spPr>
          <a:xfrm>
            <a:off x="1311511" y="1131787"/>
            <a:ext cx="134278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CO" sz="1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Eficiencia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977900"/>
            <a:ext cx="647700" cy="6477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657600" y="1092200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pc="3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UBICACIÓN</a:t>
            </a:r>
          </a:p>
        </p:txBody>
      </p:sp>
      <p:sp>
        <p:nvSpPr>
          <p:cNvPr id="15" name="object 7"/>
          <p:cNvSpPr txBox="1"/>
          <p:nvPr/>
        </p:nvSpPr>
        <p:spPr>
          <a:xfrm>
            <a:off x="578567" y="2106018"/>
            <a:ext cx="4228164" cy="217861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es-CO" sz="1600">
                <a:solidFill>
                  <a:srgbClr val="081C24"/>
                </a:solidFill>
                <a:latin typeface="Tahoma"/>
                <a:cs typeface="Tahoma"/>
              </a:rPr>
              <a:t>Ubicación </a:t>
            </a:r>
            <a:r>
              <a:rPr lang="es-CO" sz="1600" spc="-5">
                <a:solidFill>
                  <a:srgbClr val="081C24"/>
                </a:solidFill>
                <a:latin typeface="Tahoma"/>
                <a:cs typeface="Tahoma"/>
              </a:rPr>
              <a:t>en el </a:t>
            </a:r>
            <a:r>
              <a:rPr lang="es-CO" sz="1600" b="1" spc="-10">
                <a:solidFill>
                  <a:srgbClr val="B2252B"/>
                </a:solidFill>
                <a:latin typeface="Tahoma"/>
                <a:cs typeface="Tahoma"/>
              </a:rPr>
              <a:t>nuevo </a:t>
            </a:r>
            <a:r>
              <a:rPr lang="es-CO" sz="1600" b="1">
                <a:solidFill>
                  <a:srgbClr val="B2252B"/>
                </a:solidFill>
                <a:latin typeface="Tahoma"/>
                <a:cs typeface="Tahoma"/>
              </a:rPr>
              <a:t>polo de </a:t>
            </a:r>
            <a:r>
              <a:rPr lang="es-CO" sz="1600" b="1" spc="-5">
                <a:solidFill>
                  <a:srgbClr val="B2252B"/>
                </a:solidFill>
                <a:latin typeface="Tahoma"/>
                <a:cs typeface="Tahoma"/>
              </a:rPr>
              <a:t>desarrollo  </a:t>
            </a:r>
            <a:r>
              <a:rPr lang="es-CO" sz="1600" b="1">
                <a:solidFill>
                  <a:srgbClr val="B2252B"/>
                </a:solidFill>
                <a:latin typeface="Tahoma"/>
                <a:cs typeface="Tahoma"/>
              </a:rPr>
              <a:t>industrial</a:t>
            </a:r>
            <a:r>
              <a:rPr lang="es-CO" sz="1600">
                <a:solidFill>
                  <a:srgbClr val="081C24"/>
                </a:solidFill>
                <a:latin typeface="Tahoma"/>
                <a:cs typeface="Tahoma"/>
              </a:rPr>
              <a:t>, generando sinergia en su cadena de valor </a:t>
            </a:r>
            <a:r>
              <a:rPr lang="es-CO" sz="1600" spc="-5">
                <a:solidFill>
                  <a:srgbClr val="081C24"/>
                </a:solidFill>
                <a:latin typeface="Tahoma"/>
                <a:cs typeface="Tahoma"/>
              </a:rPr>
              <a:t>con acceso </a:t>
            </a:r>
            <a:r>
              <a:rPr lang="es-CO" sz="1600">
                <a:solidFill>
                  <a:srgbClr val="081C24"/>
                </a:solidFill>
                <a:latin typeface="Tahoma"/>
                <a:cs typeface="Tahoma"/>
              </a:rPr>
              <a:t>a </a:t>
            </a:r>
            <a:r>
              <a:rPr lang="es-CO" sz="1600" b="1">
                <a:solidFill>
                  <a:srgbClr val="B2252B"/>
                </a:solidFill>
                <a:latin typeface="Tahoma"/>
                <a:cs typeface="Tahoma"/>
              </a:rPr>
              <a:t>los principales </a:t>
            </a:r>
            <a:r>
              <a:rPr lang="es-CO" sz="1600" b="1" spc="-10">
                <a:solidFill>
                  <a:srgbClr val="B2252B"/>
                </a:solidFill>
                <a:latin typeface="Tahoma"/>
                <a:cs typeface="Tahoma"/>
              </a:rPr>
              <a:t>centros </a:t>
            </a:r>
            <a:r>
              <a:rPr lang="es-CO" sz="1600" b="1">
                <a:solidFill>
                  <a:srgbClr val="B2252B"/>
                </a:solidFill>
                <a:latin typeface="Tahoma"/>
                <a:cs typeface="Tahoma"/>
              </a:rPr>
              <a:t>de  </a:t>
            </a:r>
            <a:r>
              <a:rPr lang="es-CO" sz="1600" b="1" spc="-5">
                <a:solidFill>
                  <a:srgbClr val="B2252B"/>
                </a:solidFill>
                <a:latin typeface="Tahoma"/>
                <a:cs typeface="Tahoma"/>
              </a:rPr>
              <a:t>consumo </a:t>
            </a:r>
            <a:r>
              <a:rPr lang="es-CO" sz="1600" b="1">
                <a:solidFill>
                  <a:srgbClr val="B2252B"/>
                </a:solidFill>
                <a:latin typeface="Tahoma"/>
                <a:cs typeface="Tahoma"/>
              </a:rPr>
              <a:t>y puertos del país </a:t>
            </a:r>
            <a:r>
              <a:rPr lang="es-CO" sz="1600">
                <a:solidFill>
                  <a:srgbClr val="081C24"/>
                </a:solidFill>
                <a:latin typeface="Tahoma"/>
                <a:cs typeface="Tahoma"/>
              </a:rPr>
              <a:t>conectados a través de  vías nacionales de primer nivel. </a:t>
            </a:r>
            <a:endParaRPr lang="es-CO" sz="1600">
              <a:latin typeface="Tahoma"/>
              <a:cs typeface="Tahoma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0700" y="0"/>
            <a:ext cx="5816600" cy="6858000"/>
          </a:xfrm>
          <a:prstGeom prst="rect">
            <a:avLst/>
          </a:prstGeom>
        </p:spPr>
      </p:pic>
      <p:sp>
        <p:nvSpPr>
          <p:cNvPr id="17" name="Pentágono 16"/>
          <p:cNvSpPr/>
          <p:nvPr/>
        </p:nvSpPr>
        <p:spPr>
          <a:xfrm rot="10800000" flipH="1">
            <a:off x="0" y="4880339"/>
            <a:ext cx="4992872" cy="1414131"/>
          </a:xfrm>
          <a:prstGeom prst="homePlate">
            <a:avLst>
              <a:gd name="adj" fmla="val 29699"/>
            </a:avLst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100" y="5143500"/>
            <a:ext cx="1039297" cy="927100"/>
          </a:xfrm>
          <a:prstGeom prst="rect">
            <a:avLst/>
          </a:prstGeom>
        </p:spPr>
      </p:pic>
      <p:sp>
        <p:nvSpPr>
          <p:cNvPr id="20" name="object 7"/>
          <p:cNvSpPr txBox="1"/>
          <p:nvPr/>
        </p:nvSpPr>
        <p:spPr>
          <a:xfrm>
            <a:off x="648636" y="4923228"/>
            <a:ext cx="3355327" cy="49148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es-CO" sz="2400" b="1">
                <a:solidFill>
                  <a:schemeClr val="accent2"/>
                </a:solidFill>
                <a:latin typeface="Tahoma"/>
                <a:cs typeface="Tahoma"/>
              </a:rPr>
              <a:t>+ de 100 empresas</a:t>
            </a:r>
          </a:p>
        </p:txBody>
      </p:sp>
      <p:sp>
        <p:nvSpPr>
          <p:cNvPr id="21" name="object 7"/>
          <p:cNvSpPr txBox="1"/>
          <p:nvPr/>
        </p:nvSpPr>
        <p:spPr>
          <a:xfrm>
            <a:off x="646446" y="5401449"/>
            <a:ext cx="367330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s-CO" sz="1600">
                <a:solidFill>
                  <a:srgbClr val="081C24"/>
                </a:solidFill>
                <a:latin typeface="Tahoma"/>
                <a:cs typeface="Tahoma"/>
              </a:rPr>
              <a:t>tienen ubicadas sus plantas y/o centros  de distribución en este corredor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50" y="1016000"/>
            <a:ext cx="527050" cy="52705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83ED7AD-8EE9-4540-9B0A-BAF1D43CC53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1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26093E9-6FCD-4396-BBF4-788A30544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4" b="6107"/>
          <a:stretch/>
        </p:blipFill>
        <p:spPr>
          <a:xfrm>
            <a:off x="0" y="1519154"/>
            <a:ext cx="7023101" cy="5182951"/>
          </a:xfrm>
          <a:prstGeom prst="rect">
            <a:avLst/>
          </a:prstGeom>
        </p:spPr>
      </p:pic>
      <p:sp>
        <p:nvSpPr>
          <p:cNvPr id="34" name="Pentágono 33"/>
          <p:cNvSpPr/>
          <p:nvPr/>
        </p:nvSpPr>
        <p:spPr>
          <a:xfrm flipH="1">
            <a:off x="7795609" y="2700099"/>
            <a:ext cx="3949700" cy="555261"/>
          </a:xfrm>
          <a:prstGeom prst="homePlate">
            <a:avLst>
              <a:gd name="adj" fmla="val 29699"/>
            </a:avLst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Pentágono 34"/>
          <p:cNvSpPr/>
          <p:nvPr/>
        </p:nvSpPr>
        <p:spPr>
          <a:xfrm flipH="1">
            <a:off x="7795609" y="3500199"/>
            <a:ext cx="3949700" cy="555261"/>
          </a:xfrm>
          <a:prstGeom prst="homePlate">
            <a:avLst>
              <a:gd name="adj" fmla="val 29699"/>
            </a:avLst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Pentágono 30"/>
          <p:cNvSpPr/>
          <p:nvPr/>
        </p:nvSpPr>
        <p:spPr>
          <a:xfrm flipH="1">
            <a:off x="7795609" y="2014299"/>
            <a:ext cx="3949700" cy="555261"/>
          </a:xfrm>
          <a:prstGeom prst="homePlate">
            <a:avLst>
              <a:gd name="adj" fmla="val 29699"/>
            </a:avLst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/>
              <a:t>l </a:t>
            </a:r>
            <a:fld id="{3560A539-60BC-564F-B886-79E017DCAD47}" type="slidenum">
              <a:rPr lang="es-ES_tradnl" smtClean="0"/>
              <a:pPr/>
              <a:t>8</a:t>
            </a:fld>
            <a:endParaRPr lang="es-ES_tradnl"/>
          </a:p>
        </p:txBody>
      </p:sp>
      <p:sp>
        <p:nvSpPr>
          <p:cNvPr id="15" name="object 13"/>
          <p:cNvSpPr txBox="1">
            <a:spLocks/>
          </p:cNvSpPr>
          <p:nvPr/>
        </p:nvSpPr>
        <p:spPr>
          <a:xfrm>
            <a:off x="1311511" y="1131787"/>
            <a:ext cx="294712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Eficiencia</a:t>
            </a:r>
          </a:p>
        </p:txBody>
      </p:sp>
      <p:grpSp>
        <p:nvGrpSpPr>
          <p:cNvPr id="20" name="Agrupar 19"/>
          <p:cNvGrpSpPr/>
          <p:nvPr/>
        </p:nvGrpSpPr>
        <p:grpSpPr>
          <a:xfrm>
            <a:off x="0" y="1006822"/>
            <a:ext cx="3114908" cy="536027"/>
            <a:chOff x="0" y="1271752"/>
            <a:chExt cx="3706778" cy="536027"/>
          </a:xfrm>
        </p:grpSpPr>
        <p:sp>
          <p:nvSpPr>
            <p:cNvPr id="21" name="Pentágono 20"/>
            <p:cNvSpPr/>
            <p:nvPr/>
          </p:nvSpPr>
          <p:spPr>
            <a:xfrm>
              <a:off x="0" y="1282262"/>
              <a:ext cx="3309781" cy="515006"/>
            </a:xfrm>
            <a:prstGeom prst="homePlate">
              <a:avLst>
                <a:gd name="adj" fmla="val 316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Cheurón 21"/>
            <p:cNvSpPr/>
            <p:nvPr/>
          </p:nvSpPr>
          <p:spPr>
            <a:xfrm>
              <a:off x="3275152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23" name="Cheurón 22"/>
            <p:cNvSpPr/>
            <p:nvPr/>
          </p:nvSpPr>
          <p:spPr>
            <a:xfrm>
              <a:off x="3464806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24" name="object 13"/>
          <p:cNvSpPr txBox="1">
            <a:spLocks/>
          </p:cNvSpPr>
          <p:nvPr/>
        </p:nvSpPr>
        <p:spPr>
          <a:xfrm>
            <a:off x="1311511" y="1131787"/>
            <a:ext cx="134278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Eficiencia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977900"/>
            <a:ext cx="647700" cy="647700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3657600" y="1092200"/>
            <a:ext cx="173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3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UBICACIÓN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50" y="1016000"/>
            <a:ext cx="527050" cy="52705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759" y="2053420"/>
            <a:ext cx="438150" cy="439940"/>
          </a:xfrm>
          <a:prstGeom prst="rect">
            <a:avLst/>
          </a:prstGeom>
        </p:spPr>
      </p:pic>
      <p:sp>
        <p:nvSpPr>
          <p:cNvPr id="30" name="object 17"/>
          <p:cNvSpPr txBox="1"/>
          <p:nvPr/>
        </p:nvSpPr>
        <p:spPr>
          <a:xfrm>
            <a:off x="8798910" y="2226660"/>
            <a:ext cx="2717800" cy="17158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Peaje </a:t>
            </a:r>
            <a:r>
              <a:rPr sz="16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Andes a</a:t>
            </a:r>
            <a:r>
              <a:rPr sz="1600" b="1" spc="-5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sz="1600" b="1" spc="-5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Exennta</a:t>
            </a:r>
            <a:endParaRPr sz="1600">
              <a:solidFill>
                <a:schemeClr val="tx2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00000"/>
              </a:lnSpc>
            </a:pPr>
            <a:endParaRPr sz="1600">
              <a:solidFill>
                <a:schemeClr val="tx2"/>
              </a:solidFill>
              <a:latin typeface="Tahoma" charset="0"/>
              <a:ea typeface="Tahoma" charset="0"/>
              <a:cs typeface="Tahoma" charset="0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6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31</a:t>
            </a:r>
            <a:r>
              <a:rPr sz="1600" b="1" spc="-5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 Km</a:t>
            </a:r>
            <a:endParaRPr sz="1600">
              <a:solidFill>
                <a:schemeClr val="tx2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00000"/>
              </a:lnSpc>
            </a:pPr>
            <a:endParaRPr sz="1600">
              <a:solidFill>
                <a:schemeClr val="tx2"/>
              </a:solidFill>
              <a:latin typeface="Tahoma" charset="0"/>
              <a:ea typeface="Tahoma" charset="0"/>
              <a:cs typeface="Tahoma" charset="0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600" b="1" spc="-5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Promedio de </a:t>
            </a:r>
            <a:r>
              <a:rPr sz="16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25</a:t>
            </a:r>
            <a:r>
              <a:rPr sz="1600" b="1" spc="-85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sz="1600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minutos</a:t>
            </a:r>
            <a:endParaRPr sz="1600">
              <a:solidFill>
                <a:schemeClr val="tx2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409" y="2836259"/>
            <a:ext cx="453845" cy="265299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523" y="3520874"/>
            <a:ext cx="404086" cy="471085"/>
          </a:xfrm>
          <a:prstGeom prst="rect">
            <a:avLst/>
          </a:prstGeom>
        </p:spPr>
      </p:pic>
      <p:sp>
        <p:nvSpPr>
          <p:cNvPr id="39" name="CuadroTexto 38"/>
          <p:cNvSpPr txBox="1"/>
          <p:nvPr/>
        </p:nvSpPr>
        <p:spPr>
          <a:xfrm>
            <a:off x="7922609" y="1058260"/>
            <a:ext cx="241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Distancia y tiempo</a:t>
            </a:r>
          </a:p>
          <a:p>
            <a:r>
              <a:rPr lang="es-ES_tradnl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De Bogotá a </a:t>
            </a:r>
            <a:r>
              <a:rPr lang="es-ES_tradnl" err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Exennta</a:t>
            </a:r>
            <a:endParaRPr lang="es-ES_tradnl">
              <a:solidFill>
                <a:schemeClr val="tx2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7922609" y="4385660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Ubicado sobre la</a:t>
            </a:r>
          </a:p>
          <a:p>
            <a:r>
              <a:rPr lang="es-ES_tradnl" b="1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ruta nacional</a:t>
            </a:r>
            <a:endParaRPr lang="es-ES_tradnl">
              <a:solidFill>
                <a:schemeClr val="tx2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9060" y="4460598"/>
            <a:ext cx="527050" cy="547362"/>
          </a:xfrm>
          <a:prstGeom prst="rect">
            <a:avLst/>
          </a:prstGeom>
        </p:spPr>
      </p:pic>
      <p:sp>
        <p:nvSpPr>
          <p:cNvPr id="42" name="Rectángulo 41"/>
          <p:cNvSpPr/>
          <p:nvPr/>
        </p:nvSpPr>
        <p:spPr>
          <a:xfrm>
            <a:off x="7605109" y="905860"/>
            <a:ext cx="4140200" cy="5461000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4" name="object 17"/>
          <p:cNvSpPr txBox="1"/>
          <p:nvPr/>
        </p:nvSpPr>
        <p:spPr>
          <a:xfrm>
            <a:off x="10090103" y="4571197"/>
            <a:ext cx="45417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5</a:t>
            </a:r>
            <a:r>
              <a:rPr lang="es-ES" sz="2000" b="1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7</a:t>
            </a:r>
            <a:endParaRPr sz="2000">
              <a:solidFill>
                <a:schemeClr val="accent2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8742416" y="5352613"/>
            <a:ext cx="3002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Conectividad con principales puertos del país (Cartagena, Barranquilla, Buenaventura)</a:t>
            </a:r>
          </a:p>
        </p:txBody>
      </p:sp>
      <p:cxnSp>
        <p:nvCxnSpPr>
          <p:cNvPr id="46" name="Conector recto 45"/>
          <p:cNvCxnSpPr/>
          <p:nvPr/>
        </p:nvCxnSpPr>
        <p:spPr>
          <a:xfrm>
            <a:off x="7604233" y="5184008"/>
            <a:ext cx="414107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7604233" y="4269608"/>
            <a:ext cx="4141076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n 4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940" y="5491437"/>
            <a:ext cx="555734" cy="555734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2BAAFE7-FFB2-4B83-8BE5-26FECDDE3F7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55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s-ES_tradnl">
                <a:solidFill>
                  <a:schemeClr val="bg1"/>
                </a:solidFill>
              </a:rPr>
              <a:t>l </a:t>
            </a:r>
            <a:fld id="{3560A539-60BC-564F-B886-79E017DCAD47}" type="slidenum">
              <a:rPr lang="es-ES_tradnl" smtClean="0">
                <a:solidFill>
                  <a:schemeClr val="bg1"/>
                </a:solidFill>
              </a:rPr>
              <a:pPr/>
              <a:t>9</a:t>
            </a:fld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4" name="object 13"/>
          <p:cNvSpPr txBox="1">
            <a:spLocks/>
          </p:cNvSpPr>
          <p:nvPr/>
        </p:nvSpPr>
        <p:spPr>
          <a:xfrm>
            <a:off x="1311511" y="1131787"/>
            <a:ext cx="18100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_tradnl" sz="18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Eficiencia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0" y="1027843"/>
            <a:ext cx="3440728" cy="536027"/>
            <a:chOff x="0" y="1271752"/>
            <a:chExt cx="4094507" cy="536027"/>
          </a:xfrm>
        </p:grpSpPr>
        <p:sp>
          <p:nvSpPr>
            <p:cNvPr id="6" name="Pentágono 5"/>
            <p:cNvSpPr/>
            <p:nvPr/>
          </p:nvSpPr>
          <p:spPr>
            <a:xfrm>
              <a:off x="0" y="1282262"/>
              <a:ext cx="3739723" cy="515006"/>
            </a:xfrm>
            <a:prstGeom prst="homePlate">
              <a:avLst>
                <a:gd name="adj" fmla="val 316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Cheurón 6"/>
            <p:cNvSpPr/>
            <p:nvPr/>
          </p:nvSpPr>
          <p:spPr>
            <a:xfrm>
              <a:off x="3662883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8" name="Cheurón 7"/>
            <p:cNvSpPr/>
            <p:nvPr/>
          </p:nvSpPr>
          <p:spPr>
            <a:xfrm>
              <a:off x="3852535" y="1271752"/>
              <a:ext cx="241972" cy="536027"/>
            </a:xfrm>
            <a:prstGeom prst="chevron">
              <a:avLst>
                <a:gd name="adj" fmla="val 5839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9" name="object 13"/>
          <p:cNvSpPr txBox="1">
            <a:spLocks/>
          </p:cNvSpPr>
          <p:nvPr/>
        </p:nvSpPr>
        <p:spPr>
          <a:xfrm>
            <a:off x="1311511" y="1142297"/>
            <a:ext cx="172597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_tradnl" sz="1800" b="1" spc="-5">
                <a:solidFill>
                  <a:srgbClr val="FFFFFF"/>
                </a:solidFill>
                <a:latin typeface="Tahoma"/>
                <a:cs typeface="Tahoma"/>
              </a:rPr>
              <a:t>Adaptabilidad</a:t>
            </a:r>
            <a:endParaRPr lang="es-ES_tradnl" sz="1800">
              <a:latin typeface="Tahoma"/>
              <a:cs typeface="Tahom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025462" y="966075"/>
            <a:ext cx="280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3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rPr>
              <a:t>VERSATILIDAD DE LOS INMUEBLES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63" y="1009869"/>
            <a:ext cx="661276" cy="661276"/>
          </a:xfrm>
          <a:prstGeom prst="rect">
            <a:avLst/>
          </a:prstGeom>
        </p:spPr>
      </p:pic>
      <p:sp>
        <p:nvSpPr>
          <p:cNvPr id="14" name="object 4"/>
          <p:cNvSpPr txBox="1">
            <a:spLocks/>
          </p:cNvSpPr>
          <p:nvPr/>
        </p:nvSpPr>
        <p:spPr>
          <a:xfrm>
            <a:off x="580020" y="1954662"/>
            <a:ext cx="4549743" cy="300595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marR="151765" indent="-285750">
              <a:lnSpc>
                <a:spcPct val="100000"/>
              </a:lnSpc>
              <a:spcBef>
                <a:spcPts val="100"/>
              </a:spcBef>
              <a:buClr>
                <a:schemeClr val="accent2"/>
              </a:buClr>
              <a:tabLst>
                <a:tab pos="227329" algn="l"/>
              </a:tabLst>
            </a:pPr>
            <a:r>
              <a:rPr lang="es-MX" sz="1600" spc="-5">
                <a:solidFill>
                  <a:srgbClr val="3C4453"/>
                </a:solidFill>
                <a:latin typeface="Tahoma"/>
                <a:ea typeface="Tahoma"/>
                <a:cs typeface="Tahoma"/>
              </a:rPr>
              <a:t>Bodegas de alta especificación listas para adecuar.</a:t>
            </a:r>
          </a:p>
          <a:p>
            <a:pPr marL="298450" marR="151765" indent="-285750">
              <a:lnSpc>
                <a:spcPct val="100000"/>
              </a:lnSpc>
              <a:spcBef>
                <a:spcPts val="100"/>
              </a:spcBef>
              <a:buClr>
                <a:schemeClr val="accent2"/>
              </a:buClr>
              <a:tabLst>
                <a:tab pos="227329" algn="l"/>
              </a:tabLst>
            </a:pPr>
            <a:r>
              <a:rPr lang="es-MX" sz="1600" spc="-5">
                <a:solidFill>
                  <a:srgbClr val="3C4453"/>
                </a:solidFill>
                <a:latin typeface="Tahoma"/>
                <a:ea typeface="Tahoma"/>
                <a:cs typeface="Tahoma"/>
              </a:rPr>
              <a:t>Bodegas de diferentes tamaños.</a:t>
            </a:r>
          </a:p>
          <a:p>
            <a:pPr marL="298450" marR="151765" indent="-285750">
              <a:lnSpc>
                <a:spcPct val="100000"/>
              </a:lnSpc>
              <a:spcBef>
                <a:spcPts val="100"/>
              </a:spcBef>
              <a:buClr>
                <a:schemeClr val="accent2"/>
              </a:buClr>
              <a:tabLst>
                <a:tab pos="227329" algn="l"/>
              </a:tabLst>
            </a:pPr>
            <a:r>
              <a:rPr lang="es-MX" sz="1600" spc="-5">
                <a:solidFill>
                  <a:srgbClr val="3C4453"/>
                </a:solidFill>
                <a:latin typeface="Tahoma"/>
                <a:ea typeface="Tahoma"/>
                <a:cs typeface="Tahoma"/>
              </a:rPr>
              <a:t>Posibilidad de llevar a cabo operaciones industriales de alto/medio y bajo impacto y usuarios comerciales.</a:t>
            </a:r>
          </a:p>
          <a:p>
            <a:pPr marL="298450" marR="151765" indent="-285750">
              <a:lnSpc>
                <a:spcPct val="100000"/>
              </a:lnSpc>
              <a:spcBef>
                <a:spcPts val="100"/>
              </a:spcBef>
              <a:buClr>
                <a:schemeClr val="accent2"/>
              </a:buClr>
              <a:tabLst>
                <a:tab pos="227329" algn="l"/>
              </a:tabLst>
            </a:pPr>
            <a:r>
              <a:rPr lang="es-MX" sz="1600" spc="-5">
                <a:solidFill>
                  <a:srgbClr val="3C4453"/>
                </a:solidFill>
                <a:latin typeface="Tahoma"/>
                <a:ea typeface="Tahoma"/>
                <a:cs typeface="Tahoma"/>
              </a:rPr>
              <a:t>Posibilidad de crecimiento consolidado por fases.</a:t>
            </a:r>
          </a:p>
          <a:p>
            <a:pPr marL="298450" marR="151765" indent="-285750">
              <a:lnSpc>
                <a:spcPct val="100000"/>
              </a:lnSpc>
              <a:spcBef>
                <a:spcPts val="100"/>
              </a:spcBef>
              <a:buClr>
                <a:schemeClr val="accent2"/>
              </a:buClr>
              <a:tabLst>
                <a:tab pos="227329" algn="l"/>
              </a:tabLst>
            </a:pPr>
            <a:r>
              <a:rPr lang="es-MX" sz="1600" spc="-5">
                <a:solidFill>
                  <a:srgbClr val="3C4453"/>
                </a:solidFill>
                <a:latin typeface="Tahoma"/>
                <a:ea typeface="Tahoma"/>
                <a:cs typeface="Tahoma"/>
              </a:rPr>
              <a:t>Dos edificios de oficinas para prestación de servicios, operaciones administrativas o empresas de apoyo a la operación de la zona franca</a:t>
            </a:r>
            <a:endParaRPr lang="es-MX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318" y="1136843"/>
            <a:ext cx="327572" cy="341611"/>
          </a:xfrm>
          <a:prstGeom prst="rect">
            <a:avLst/>
          </a:prstGeom>
        </p:spPr>
      </p:pic>
      <p:sp>
        <p:nvSpPr>
          <p:cNvPr id="17" name="Pentágono 16"/>
          <p:cNvSpPr/>
          <p:nvPr/>
        </p:nvSpPr>
        <p:spPr>
          <a:xfrm rot="10800000" flipH="1">
            <a:off x="0" y="5143098"/>
            <a:ext cx="4656083" cy="900350"/>
          </a:xfrm>
          <a:prstGeom prst="homePlate">
            <a:avLst>
              <a:gd name="adj" fmla="val 29699"/>
            </a:avLst>
          </a:prstGeom>
          <a:solidFill>
            <a:srgbClr val="061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object 8"/>
          <p:cNvSpPr txBox="1"/>
          <p:nvPr/>
        </p:nvSpPr>
        <p:spPr>
          <a:xfrm>
            <a:off x="707981" y="5323368"/>
            <a:ext cx="3254419" cy="50526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45"/>
              </a:spcBef>
            </a:pPr>
            <a:r>
              <a:rPr lang="es-ES_tradnl" sz="1600" b="1">
                <a:solidFill>
                  <a:srgbClr val="FFFFFF"/>
                </a:solidFill>
                <a:latin typeface="Tahoma"/>
                <a:cs typeface="Tahoma"/>
              </a:rPr>
              <a:t>Nos adaptamos al tamaño </a:t>
            </a:r>
            <a:r>
              <a:rPr lang="es-ES_tradnl" sz="1600" b="1" spc="-5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lang="es-ES_tradnl" sz="1600" b="1">
                <a:solidFill>
                  <a:srgbClr val="FFFFFF"/>
                </a:solidFill>
                <a:latin typeface="Tahoma"/>
                <a:cs typeface="Tahoma"/>
              </a:rPr>
              <a:t>la </a:t>
            </a:r>
            <a:r>
              <a:rPr lang="es-ES_tradnl" sz="1600" b="1" spc="-5">
                <a:solidFill>
                  <a:srgbClr val="FFFFFF"/>
                </a:solidFill>
                <a:latin typeface="Tahoma"/>
                <a:cs typeface="Tahoma"/>
              </a:rPr>
              <a:t>operación de </a:t>
            </a:r>
            <a:r>
              <a:rPr lang="es-ES_tradnl" sz="1600" b="1">
                <a:solidFill>
                  <a:srgbClr val="FFFFFF"/>
                </a:solidFill>
                <a:latin typeface="Tahoma"/>
                <a:cs typeface="Tahoma"/>
              </a:rPr>
              <a:t>su</a:t>
            </a:r>
            <a:r>
              <a:rPr lang="es-ES_tradnl" sz="1600" b="1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s-ES_tradnl" sz="1600" b="1">
                <a:solidFill>
                  <a:srgbClr val="FFFFFF"/>
                </a:solidFill>
                <a:latin typeface="Tahoma"/>
                <a:cs typeface="Tahoma"/>
              </a:rPr>
              <a:t>industria</a:t>
            </a:r>
            <a:endParaRPr lang="es-ES_tradnl" sz="1600">
              <a:latin typeface="Tahoma"/>
              <a:cs typeface="Tahoma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090" y="5281331"/>
            <a:ext cx="700689" cy="62504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4C7035E-6A9B-45A1-85F6-92696FA86A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3" y="110032"/>
            <a:ext cx="1742220" cy="5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140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r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A171D"/>
      </a:accent1>
      <a:accent2>
        <a:srgbClr val="E32B2B"/>
      </a:accent2>
      <a:accent3>
        <a:srgbClr val="AD2B2B"/>
      </a:accent3>
      <a:accent4>
        <a:srgbClr val="E8EBF0"/>
      </a:accent4>
      <a:accent5>
        <a:srgbClr val="0D2355"/>
      </a:accent5>
      <a:accent6>
        <a:srgbClr val="235EA8"/>
      </a:accent6>
      <a:hlink>
        <a:srgbClr val="748393"/>
      </a:hlink>
      <a:folHlink>
        <a:srgbClr val="DEDED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c3f9368-af64-4f21-b6a1-1af898bcca6d">
      <UserInfo>
        <DisplayName>Andrea del Pilar Gallego Rubio</DisplayName>
        <AccountId>20</AccountId>
        <AccountType/>
      </UserInfo>
      <UserInfo>
        <DisplayName>Lina Maria Rios Hernández</DisplayName>
        <AccountId>219</AccountId>
        <AccountType/>
      </UserInfo>
      <UserInfo>
        <DisplayName>Oscar Fabián Vargas Ospina</DisplayName>
        <AccountId>26</AccountId>
        <AccountType/>
      </UserInfo>
      <UserInfo>
        <DisplayName>Alfredo Rizo</DisplayName>
        <AccountId>193</AccountId>
        <AccountType/>
      </UserInfo>
      <UserInfo>
        <DisplayName>Catalina González Garcia</DisplayName>
        <AccountId>15</AccountId>
        <AccountType/>
      </UserInfo>
    </SharedWithUsers>
    <lcf76f155ced4ddcb4097134ff3c332f xmlns="6a0e9614-3c04-495b-a1af-273bdcf0865b">
      <Terms xmlns="http://schemas.microsoft.com/office/infopath/2007/PartnerControls"/>
    </lcf76f155ced4ddcb4097134ff3c332f>
    <TaxCatchAll xmlns="ac3f9368-af64-4f21-b6a1-1af898bcca6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D8C949AE3A7E744A2D3BAF7802AB2A3" ma:contentTypeVersion="16" ma:contentTypeDescription="Crear nuevo documento." ma:contentTypeScope="" ma:versionID="451454c33797593c1b4bec068e0b35e5">
  <xsd:schema xmlns:xsd="http://www.w3.org/2001/XMLSchema" xmlns:xs="http://www.w3.org/2001/XMLSchema" xmlns:p="http://schemas.microsoft.com/office/2006/metadata/properties" xmlns:ns2="6a0e9614-3c04-495b-a1af-273bdcf0865b" xmlns:ns3="ac3f9368-af64-4f21-b6a1-1af898bcca6d" targetNamespace="http://schemas.microsoft.com/office/2006/metadata/properties" ma:root="true" ma:fieldsID="1ec68369ddfc870eef64229101afcc06" ns2:_="" ns3:_="">
    <xsd:import namespace="6a0e9614-3c04-495b-a1af-273bdcf0865b"/>
    <xsd:import namespace="ac3f9368-af64-4f21-b6a1-1af898bcc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e9614-3c04-495b-a1af-273bdcf086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2780c8c8-250a-459b-8a31-bd8ff1ece5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3f9368-af64-4f21-b6a1-1af898bcca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3753210-7d33-43ea-8ff0-0ce2dbceb6f6}" ma:internalName="TaxCatchAll" ma:showField="CatchAllData" ma:web="ac3f9368-af64-4f21-b6a1-1af898bcca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35D7FC-4C19-48D5-8263-B1C7E8938B08}">
  <ds:schemaRefs>
    <ds:schemaRef ds:uri="6a0e9614-3c04-495b-a1af-273bdcf0865b"/>
    <ds:schemaRef ds:uri="ac3f9368-af64-4f21-b6a1-1af898bcca6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CDE7D60-AAFF-481C-B663-C71635DCF4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8DDE42-CF1C-4F5F-9161-A96CE9C084DD}">
  <ds:schemaRefs>
    <ds:schemaRef ds:uri="6a0e9614-3c04-495b-a1af-273bdcf0865b"/>
    <ds:schemaRef ds:uri="ac3f9368-af64-4f21-b6a1-1af898bcca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40</Slides>
  <Notes>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DISPONIBILIDAD  DE BODEGAS Y OFICINAS</vt:lpstr>
      <vt:lpstr>PROPUESTA DE UBICACIÓN Bodega 1  Bodega 8</vt:lpstr>
      <vt:lpstr>BODEGA 1</vt:lpstr>
      <vt:lpstr>UBICACIÓN BODEGA 1</vt:lpstr>
      <vt:lpstr>PowerPoint Presentation</vt:lpstr>
      <vt:lpstr>PowerPoint Presentation</vt:lpstr>
      <vt:lpstr>PowerPoint Presentation</vt:lpstr>
      <vt:lpstr>BODEGA 8</vt:lpstr>
      <vt:lpstr>UBICACIÓN BODEGA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revision>1</cp:revision>
  <dcterms:created xsi:type="dcterms:W3CDTF">2021-05-25T20:16:26Z</dcterms:created>
  <dcterms:modified xsi:type="dcterms:W3CDTF">2024-03-04T15:42:09Z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0x010100FD8C949AE3A7E744A2D3BAF7802AB2A3</vt:lpwstr>
  </property>
  <property fmtid="{D5CDD505-2E9C-101B-9397-08002B2CF9AE}" pid="3" name="MediaServiceImageTags">
    <vt:lpwstr/>
  </property>
</Properties>
</file>