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5" r:id="rId21"/>
    <p:sldId id="276" r:id="rId22"/>
    <p:sldId id="277" r:id="rId23"/>
    <p:sldId id="303" r:id="rId24"/>
    <p:sldId id="295" r:id="rId25"/>
    <p:sldId id="296" r:id="rId26"/>
    <p:sldId id="298" r:id="rId27"/>
    <p:sldId id="301" r:id="rId28"/>
    <p:sldId id="280" r:id="rId29"/>
    <p:sldId id="299" r:id="rId30"/>
    <p:sldId id="300" r:id="rId31"/>
    <p:sldId id="302" r:id="rId3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4" userDrawn="1">
          <p15:clr>
            <a:srgbClr val="A4A3A4"/>
          </p15:clr>
        </p15:guide>
        <p15:guide id="3" orient="horz" pos="1412" userDrawn="1">
          <p15:clr>
            <a:srgbClr val="A4A3A4"/>
          </p15:clr>
        </p15:guide>
        <p15:guide id="4" pos="4067" userDrawn="1">
          <p15:clr>
            <a:srgbClr val="A4A3A4"/>
          </p15:clr>
        </p15:guide>
        <p15:guide id="5" orient="horz" pos="1434" userDrawn="1">
          <p15:clr>
            <a:srgbClr val="A4A3A4"/>
          </p15:clr>
        </p15:guide>
        <p15:guide id="6" pos="3863" userDrawn="1">
          <p15:clr>
            <a:srgbClr val="A4A3A4"/>
          </p15:clr>
        </p15:guide>
        <p15:guide id="7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6F8096"/>
    <a:srgbClr val="A5A5A5"/>
    <a:srgbClr val="758295"/>
    <a:srgbClr val="797F8A"/>
    <a:srgbClr val="979697"/>
    <a:srgbClr val="67768A"/>
    <a:srgbClr val="F89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974769-F7E0-104C-A8BB-9F865A4612EB}" v="12" dt="2024-02-16T23:27:00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pos="574"/>
        <p:guide orient="horz" pos="1412"/>
        <p:guide pos="4067"/>
        <p:guide orient="horz" pos="1434"/>
        <p:guide pos="3863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ceth Constanza Ligarreto Castillo" userId="7553cbb7-bea3-4511-8dc8-de360eeba20d" providerId="ADAL" clId="{80520AC7-36D6-4D97-9A05-1DE0B70B81D7}"/>
    <pc:docChg chg="custSel delSld modSld">
      <pc:chgData name="Liceth Constanza Ligarreto Castillo" userId="7553cbb7-bea3-4511-8dc8-de360eeba20d" providerId="ADAL" clId="{80520AC7-36D6-4D97-9A05-1DE0B70B81D7}" dt="2022-09-28T22:22:56.512" v="8" actId="47"/>
      <pc:docMkLst>
        <pc:docMk/>
      </pc:docMkLst>
      <pc:sldChg chg="delSp mod">
        <pc:chgData name="Liceth Constanza Ligarreto Castillo" userId="7553cbb7-bea3-4511-8dc8-de360eeba20d" providerId="ADAL" clId="{80520AC7-36D6-4D97-9A05-1DE0B70B81D7}" dt="2022-09-28T22:22:27.133" v="0" actId="478"/>
        <pc:sldMkLst>
          <pc:docMk/>
          <pc:sldMk cId="582004910" sldId="256"/>
        </pc:sldMkLst>
        <pc:picChg chg="del">
          <ac:chgData name="Liceth Constanza Ligarreto Castillo" userId="7553cbb7-bea3-4511-8dc8-de360eeba20d" providerId="ADAL" clId="{80520AC7-36D6-4D97-9A05-1DE0B70B81D7}" dt="2022-09-28T22:22:27.133" v="0" actId="478"/>
          <ac:picMkLst>
            <pc:docMk/>
            <pc:sldMk cId="582004910" sldId="256"/>
            <ac:picMk id="9" creationId="{02ED2D03-8B17-4F25-9EBB-00D18D971C53}"/>
          </ac:picMkLst>
        </pc:picChg>
      </pc:sldChg>
      <pc:sldChg chg="delSp mod">
        <pc:chgData name="Liceth Constanza Ligarreto Castillo" userId="7553cbb7-bea3-4511-8dc8-de360eeba20d" providerId="ADAL" clId="{80520AC7-36D6-4D97-9A05-1DE0B70B81D7}" dt="2022-09-28T22:22:48.112" v="1" actId="478"/>
        <pc:sldMkLst>
          <pc:docMk/>
          <pc:sldMk cId="467068265" sldId="280"/>
        </pc:sldMkLst>
        <pc:picChg chg="del">
          <ac:chgData name="Liceth Constanza Ligarreto Castillo" userId="7553cbb7-bea3-4511-8dc8-de360eeba20d" providerId="ADAL" clId="{80520AC7-36D6-4D97-9A05-1DE0B70B81D7}" dt="2022-09-28T22:22:48.112" v="1" actId="478"/>
          <ac:picMkLst>
            <pc:docMk/>
            <pc:sldMk cId="467068265" sldId="280"/>
            <ac:picMk id="8" creationId="{E85B9D1C-0411-4543-9760-A571AD469CF2}"/>
          </ac:picMkLst>
        </pc:picChg>
      </pc:sldChg>
      <pc:sldChg chg="del">
        <pc:chgData name="Liceth Constanza Ligarreto Castillo" userId="7553cbb7-bea3-4511-8dc8-de360eeba20d" providerId="ADAL" clId="{80520AC7-36D6-4D97-9A05-1DE0B70B81D7}" dt="2022-09-28T22:22:51.617" v="6" actId="47"/>
        <pc:sldMkLst>
          <pc:docMk/>
          <pc:sldMk cId="1539201708" sldId="283"/>
        </pc:sldMkLst>
      </pc:sldChg>
      <pc:sldChg chg="del">
        <pc:chgData name="Liceth Constanza Ligarreto Castillo" userId="7553cbb7-bea3-4511-8dc8-de360eeba20d" providerId="ADAL" clId="{80520AC7-36D6-4D97-9A05-1DE0B70B81D7}" dt="2022-09-28T22:22:49.502" v="2" actId="47"/>
        <pc:sldMkLst>
          <pc:docMk/>
          <pc:sldMk cId="1294229460" sldId="284"/>
        </pc:sldMkLst>
      </pc:sldChg>
      <pc:sldChg chg="del">
        <pc:chgData name="Liceth Constanza Ligarreto Castillo" userId="7553cbb7-bea3-4511-8dc8-de360eeba20d" providerId="ADAL" clId="{80520AC7-36D6-4D97-9A05-1DE0B70B81D7}" dt="2022-09-28T22:22:50.024" v="3" actId="47"/>
        <pc:sldMkLst>
          <pc:docMk/>
          <pc:sldMk cId="1071699648" sldId="304"/>
        </pc:sldMkLst>
      </pc:sldChg>
      <pc:sldChg chg="del">
        <pc:chgData name="Liceth Constanza Ligarreto Castillo" userId="7553cbb7-bea3-4511-8dc8-de360eeba20d" providerId="ADAL" clId="{80520AC7-36D6-4D97-9A05-1DE0B70B81D7}" dt="2022-09-28T22:22:50.508" v="4" actId="47"/>
        <pc:sldMkLst>
          <pc:docMk/>
          <pc:sldMk cId="1960260207" sldId="373"/>
        </pc:sldMkLst>
      </pc:sldChg>
      <pc:sldChg chg="del">
        <pc:chgData name="Liceth Constanza Ligarreto Castillo" userId="7553cbb7-bea3-4511-8dc8-de360eeba20d" providerId="ADAL" clId="{80520AC7-36D6-4D97-9A05-1DE0B70B81D7}" dt="2022-09-28T22:22:50.926" v="5" actId="47"/>
        <pc:sldMkLst>
          <pc:docMk/>
          <pc:sldMk cId="2067203648" sldId="374"/>
        </pc:sldMkLst>
      </pc:sldChg>
      <pc:sldChg chg="del">
        <pc:chgData name="Liceth Constanza Ligarreto Castillo" userId="7553cbb7-bea3-4511-8dc8-de360eeba20d" providerId="ADAL" clId="{80520AC7-36D6-4D97-9A05-1DE0B70B81D7}" dt="2022-09-28T22:22:56.512" v="8" actId="47"/>
        <pc:sldMkLst>
          <pc:docMk/>
          <pc:sldMk cId="3315909564" sldId="376"/>
        </pc:sldMkLst>
      </pc:sldChg>
      <pc:sldChg chg="del">
        <pc:chgData name="Liceth Constanza Ligarreto Castillo" userId="7553cbb7-bea3-4511-8dc8-de360eeba20d" providerId="ADAL" clId="{80520AC7-36D6-4D97-9A05-1DE0B70B81D7}" dt="2022-09-28T22:22:52.110" v="7" actId="47"/>
        <pc:sldMkLst>
          <pc:docMk/>
          <pc:sldMk cId="2992010116" sldId="377"/>
        </pc:sldMkLst>
      </pc:sldChg>
    </pc:docChg>
  </pc:docChgLst>
  <pc:docChgLst>
    <pc:chgData name="Catalina Gonzalez Garcia" userId="S::cgonzalezg@terranum.com::835d40d9-878d-4695-94e5-8d270102da1d" providerId="AD" clId="Web-{241DB7C6-E889-361C-DCAE-5F8B7F04901E}"/>
    <pc:docChg chg="delSld">
      <pc:chgData name="Catalina Gonzalez Garcia" userId="S::cgonzalezg@terranum.com::835d40d9-878d-4695-94e5-8d270102da1d" providerId="AD" clId="Web-{241DB7C6-E889-361C-DCAE-5F8B7F04901E}" dt="2022-11-01T01:29:00.937" v="0"/>
      <pc:docMkLst>
        <pc:docMk/>
      </pc:docMkLst>
      <pc:sldChg chg="del">
        <pc:chgData name="Catalina Gonzalez Garcia" userId="S::cgonzalezg@terranum.com::835d40d9-878d-4695-94e5-8d270102da1d" providerId="AD" clId="Web-{241DB7C6-E889-361C-DCAE-5F8B7F04901E}" dt="2022-11-01T01:29:00.937" v="0"/>
        <pc:sldMkLst>
          <pc:docMk/>
          <pc:sldMk cId="37574224" sldId="273"/>
        </pc:sldMkLst>
      </pc:sldChg>
    </pc:docChg>
  </pc:docChgLst>
  <pc:docChgLst>
    <pc:chgData name="Catalina González Garcia" userId="S::cgonzalezg@terranum.com::835d40d9-878d-4695-94e5-8d270102da1d" providerId="AD" clId="Web-{75974769-F7E0-104C-A8BB-9F865A4612EB}"/>
    <pc:docChg chg="modSld">
      <pc:chgData name="Catalina González Garcia" userId="S::cgonzalezg@terranum.com::835d40d9-878d-4695-94e5-8d270102da1d" providerId="AD" clId="Web-{75974769-F7E0-104C-A8BB-9F865A4612EB}" dt="2024-02-16T23:27:00.595" v="11" actId="1076"/>
      <pc:docMkLst>
        <pc:docMk/>
      </pc:docMkLst>
      <pc:sldChg chg="addSp delSp modSp">
        <pc:chgData name="Catalina González Garcia" userId="S::cgonzalezg@terranum.com::835d40d9-878d-4695-94e5-8d270102da1d" providerId="AD" clId="Web-{75974769-F7E0-104C-A8BB-9F865A4612EB}" dt="2024-02-16T23:27:00.595" v="11" actId="1076"/>
        <pc:sldMkLst>
          <pc:docMk/>
          <pc:sldMk cId="1795551456" sldId="303"/>
        </pc:sldMkLst>
        <pc:picChg chg="add mod modCrop">
          <ac:chgData name="Catalina González Garcia" userId="S::cgonzalezg@terranum.com::835d40d9-878d-4695-94e5-8d270102da1d" providerId="AD" clId="Web-{75974769-F7E0-104C-A8BB-9F865A4612EB}" dt="2024-02-16T23:26:26.438" v="8" actId="1076"/>
          <ac:picMkLst>
            <pc:docMk/>
            <pc:sldMk cId="1795551456" sldId="303"/>
            <ac:picMk id="3" creationId="{98671A37-6B14-D11F-FE92-AE7363C148AF}"/>
          </ac:picMkLst>
        </pc:picChg>
        <pc:picChg chg="del mod">
          <ac:chgData name="Catalina González Garcia" userId="S::cgonzalezg@terranum.com::835d40d9-878d-4695-94e5-8d270102da1d" providerId="AD" clId="Web-{75974769-F7E0-104C-A8BB-9F865A4612EB}" dt="2024-02-16T23:26:04.531" v="2"/>
          <ac:picMkLst>
            <pc:docMk/>
            <pc:sldMk cId="1795551456" sldId="303"/>
            <ac:picMk id="26" creationId="{00000000-0000-0000-0000-000000000000}"/>
          </ac:picMkLst>
        </pc:picChg>
        <pc:picChg chg="add mod">
          <ac:chgData name="Catalina González Garcia" userId="S::cgonzalezg@terranum.com::835d40d9-878d-4695-94e5-8d270102da1d" providerId="AD" clId="Web-{75974769-F7E0-104C-A8BB-9F865A4612EB}" dt="2024-02-16T23:27:00.595" v="11" actId="1076"/>
          <ac:picMkLst>
            <pc:docMk/>
            <pc:sldMk cId="1795551456" sldId="303"/>
            <ac:picMk id="31" creationId="{44D225F2-E517-CF10-CF03-6078E7A2DC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60A74-38B4-F445-B132-07A610607A9B}" type="datetimeFigureOut">
              <a:rPr lang="es-ES_tradnl" smtClean="0"/>
              <a:t>16/02/2024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CC79C-5E99-5344-97C2-A7250D69D3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391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CC79C-5E99-5344-97C2-A7250D69D359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87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CC79C-5E99-5344-97C2-A7250D69D359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09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592-2B6B-443C-8409-EC44C21CDA44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520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783-15CD-45D2-BE0D-A5D64FDA7536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050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BE52-4EF9-4E3C-AE7D-CBEB2A1EB4CE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905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21A7-8B80-4CDF-B60C-CD8AE5DF928E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817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2BDD-BB1B-4320-92AA-B3BC643E0C9B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364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0FB5-248A-4ADB-99D6-733C1182230D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950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5FF1-5081-46C4-B310-ECAC9620F40C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640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A983-B30A-492A-975D-EFDBEF221C84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528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BEA7-8384-4C75-8D9F-BE72883BE1A9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825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AFE1-B7C6-418F-A285-4E9C12F02292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64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5DD5-FAA4-4054-90A4-1807CFAB7615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877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C12C2-DB85-4FED-99F2-CC48592DE659}" type="datetime1">
              <a:rPr lang="es-CO" smtClean="0"/>
              <a:t>16/02/2024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964AA-FAED-414D-A321-929C321AE58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09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8.em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8.jpeg"/><Relationship Id="rId7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emf"/><Relationship Id="rId7" Type="http://schemas.openxmlformats.org/officeDocument/2006/relationships/image" Target="../media/image46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45.emf"/><Relationship Id="rId4" Type="http://schemas.openxmlformats.org/officeDocument/2006/relationships/image" Target="../media/image17.emf"/><Relationship Id="rId9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3.emf"/><Relationship Id="rId7" Type="http://schemas.openxmlformats.org/officeDocument/2006/relationships/image" Target="../media/image19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11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12" Type="http://schemas.openxmlformats.org/officeDocument/2006/relationships/image" Target="../media/image20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11" Type="http://schemas.openxmlformats.org/officeDocument/2006/relationships/image" Target="../media/image66.emf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22.emf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.emf"/><Relationship Id="rId7" Type="http://schemas.openxmlformats.org/officeDocument/2006/relationships/image" Target="../media/image93.e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10" Type="http://schemas.openxmlformats.org/officeDocument/2006/relationships/image" Target="../media/image96.emf"/><Relationship Id="rId4" Type="http://schemas.openxmlformats.org/officeDocument/2006/relationships/image" Target="../media/image90.png"/><Relationship Id="rId9" Type="http://schemas.openxmlformats.org/officeDocument/2006/relationships/image" Target="../media/image9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8.emf"/><Relationship Id="rId7" Type="http://schemas.openxmlformats.org/officeDocument/2006/relationships/image" Target="../media/image91.e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8.emf"/><Relationship Id="rId7" Type="http://schemas.openxmlformats.org/officeDocument/2006/relationships/image" Target="../media/image100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5" Type="http://schemas.openxmlformats.org/officeDocument/2006/relationships/image" Target="../media/image92.emf"/><Relationship Id="rId4" Type="http://schemas.openxmlformats.org/officeDocument/2006/relationships/image" Target="../media/image10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Relationship Id="rId9" Type="http://schemas.openxmlformats.org/officeDocument/2006/relationships/image" Target="../media/image1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2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8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image" Target="../media/image14.png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1.jpeg"/><Relationship Id="rId7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16.emf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</a:t>
            </a:fld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224" y="5507900"/>
            <a:ext cx="2944905" cy="8165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4300" y="2960370"/>
            <a:ext cx="616077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7200" b="1" spc="-150">
                <a:solidFill>
                  <a:srgbClr val="F18F24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05949" y="4007425"/>
            <a:ext cx="59413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30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 SU MÁXIMA EXPRESIÓN</a:t>
            </a:r>
          </a:p>
        </p:txBody>
      </p:sp>
    </p:spTree>
    <p:extLst>
      <p:ext uri="{BB962C8B-B14F-4D97-AF65-F5344CB8AC3E}">
        <p14:creationId xmlns:p14="http://schemas.microsoft.com/office/powerpoint/2010/main" val="58200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10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38" y="225425"/>
            <a:ext cx="6416130" cy="63768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47988" y="2678725"/>
            <a:ext cx="2918980" cy="10700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Acceso sistematizado en desarrollo que permite a los arrendatarios tener una mayor sincronización y autonomía de los clientes con sus transportadores y proveedores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547988" y="3997337"/>
            <a:ext cx="2750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Portería con 3 carriles de acceso y</a:t>
            </a:r>
          </a:p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3 de salida para vehículos pesados y 2 carriles de acceso y 2 de salida para vehículos livianos para menor congestión vehicular.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525" y="2741578"/>
            <a:ext cx="655353" cy="6553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082" y="4263517"/>
            <a:ext cx="538809" cy="5388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547988" y="1309596"/>
            <a:ext cx="2360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FACILIDAD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554636" y="1602480"/>
            <a:ext cx="18218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DE ACCESO</a:t>
            </a:r>
          </a:p>
        </p:txBody>
      </p:sp>
      <p:sp>
        <p:nvSpPr>
          <p:cNvPr id="11" name="Elipse 10"/>
          <p:cNvSpPr/>
          <p:nvPr/>
        </p:nvSpPr>
        <p:spPr>
          <a:xfrm>
            <a:off x="7672082" y="1292494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340" y="1528658"/>
            <a:ext cx="610221" cy="2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28876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225" y="241300"/>
            <a:ext cx="6445250" cy="635635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>
                <a:solidFill>
                  <a:schemeClr val="bg1"/>
                </a:solidFill>
              </a:rPr>
              <a:t>11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31951" y="2678725"/>
            <a:ext cx="318715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Básculas de pesaje 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(2 de entrada y 2 de salida), para mejor control de inventarios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2" y="2748117"/>
            <a:ext cx="596103" cy="59610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31949" y="3714196"/>
            <a:ext cx="318715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Parqueaderos externos 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para vehículos pesados (con talanqueras </a:t>
            </a:r>
            <a:r>
              <a:rPr lang="es-ES_tradnl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contactless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) que garantizan menores congestiones e incrementan la seguridad al interior del parque logístico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21" y="3775611"/>
            <a:ext cx="723179" cy="6984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56" y="193438"/>
            <a:ext cx="1797269" cy="512012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792429" y="1292494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1660227" y="1309596"/>
            <a:ext cx="2360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FACILIDAD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666875" y="1602480"/>
            <a:ext cx="18218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DE ACCESO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87" y="1512755"/>
            <a:ext cx="610221" cy="291728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01807CD-CD68-49CF-8D56-61AD2251AC8D}"/>
              </a:ext>
            </a:extLst>
          </p:cNvPr>
          <p:cNvSpPr/>
          <p:nvPr/>
        </p:nvSpPr>
        <p:spPr>
          <a:xfrm>
            <a:off x="1631949" y="4980569"/>
            <a:ext cx="3187155" cy="7478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400" b="1">
                <a:solidFill>
                  <a:srgbClr val="6F8096"/>
                </a:solidFill>
                <a:latin typeface="Tahoma"/>
                <a:cs typeface="Tahoma"/>
              </a:rPr>
              <a:t>4 talanqueras vehiculares </a:t>
            </a:r>
            <a:r>
              <a:rPr lang="es-ES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mediante lectura de código QR y cedula de ciudadanía para vehículos particulares.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6B61696-96CC-4D20-9C5E-31F91E0F3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29" y="5091431"/>
            <a:ext cx="575995" cy="465746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296F7D88-4E22-4097-B90F-3091B22B9F63}"/>
              </a:ext>
            </a:extLst>
          </p:cNvPr>
          <p:cNvGrpSpPr/>
          <p:nvPr/>
        </p:nvGrpSpPr>
        <p:grpSpPr>
          <a:xfrm>
            <a:off x="830687" y="5912946"/>
            <a:ext cx="3960139" cy="646331"/>
            <a:chOff x="830687" y="5912946"/>
            <a:chExt cx="3960139" cy="646331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F57B99B-8A1D-4784-A6B3-F9F2F7D83E1B}"/>
                </a:ext>
              </a:extLst>
            </p:cNvPr>
            <p:cNvSpPr txBox="1"/>
            <p:nvPr/>
          </p:nvSpPr>
          <p:spPr>
            <a:xfrm>
              <a:off x="1631949" y="5912946"/>
              <a:ext cx="3158877" cy="6463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>
                <a:buClr>
                  <a:srgbClr val="797F8A"/>
                </a:buClr>
              </a:pPr>
              <a:r>
                <a:rPr lang="es-ES" sz="1400">
                  <a:solidFill>
                    <a:srgbClr val="6F8096"/>
                  </a:solidFill>
                  <a:latin typeface="Tahoma"/>
                  <a:cs typeface="Tahoma"/>
                </a:rPr>
                <a:t>Acceso peatonal seguro </a:t>
              </a:r>
              <a:r>
                <a:rPr lang="es-ES" sz="1400" b="1">
                  <a:solidFill>
                    <a:srgbClr val="6F8096"/>
                  </a:solidFill>
                  <a:latin typeface="Tahoma"/>
                  <a:cs typeface="Tahoma"/>
                </a:rPr>
                <a:t>a través del túnel </a:t>
              </a:r>
              <a:r>
                <a:rPr lang="es-ES" sz="1400">
                  <a:solidFill>
                    <a:srgbClr val="6F8096"/>
                  </a:solidFill>
                  <a:latin typeface="Tahoma"/>
                  <a:cs typeface="Tahoma"/>
                </a:rPr>
                <a:t>con 8 torniquetes de ingreso, </a:t>
              </a:r>
              <a:r>
                <a:rPr lang="es-ES" sz="1400" err="1">
                  <a:solidFill>
                    <a:srgbClr val="6F8096"/>
                  </a:solidFill>
                  <a:latin typeface="Tahoma"/>
                  <a:cs typeface="Tahoma"/>
                </a:rPr>
                <a:t>contactless</a:t>
              </a:r>
              <a:endParaRPr lang="es-ES" sz="1400">
                <a:solidFill>
                  <a:srgbClr val="6F8096"/>
                </a:solidFill>
                <a:latin typeface="Tahoma"/>
                <a:cs typeface="Tahoma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693573C2-6FCA-426B-A91C-C5614310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687" y="5948845"/>
              <a:ext cx="312421" cy="544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40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12</a:t>
            </a:fld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8052003" y="1480574"/>
            <a:ext cx="32145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INFRAESTRUCTURA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BF9B441E-DB18-4C4B-AB80-59CFAE0E2226}"/>
              </a:ext>
            </a:extLst>
          </p:cNvPr>
          <p:cNvGrpSpPr/>
          <p:nvPr/>
        </p:nvGrpSpPr>
        <p:grpSpPr>
          <a:xfrm>
            <a:off x="7533313" y="6105476"/>
            <a:ext cx="4194495" cy="430887"/>
            <a:chOff x="7533313" y="6004808"/>
            <a:chExt cx="4194495" cy="430887"/>
          </a:xfrm>
        </p:grpSpPr>
        <p:sp>
          <p:nvSpPr>
            <p:cNvPr id="6" name="Rectángulo 5"/>
            <p:cNvSpPr/>
            <p:nvPr/>
          </p:nvSpPr>
          <p:spPr>
            <a:xfrm>
              <a:off x="8198055" y="6004808"/>
              <a:ext cx="352975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buClr>
                  <a:schemeClr val="dk1"/>
                </a:buClr>
              </a:pPr>
              <a:r>
                <a:rPr lang="es-ES_tradnl" sz="1400" b="1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Red contra incendio </a:t>
              </a:r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bajo estándares NFPA para el proyecto</a:t>
              </a: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3313" y="6011449"/>
              <a:ext cx="267267" cy="417605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889F370-CA74-4331-AF61-4B97D3409F5C}"/>
              </a:ext>
            </a:extLst>
          </p:cNvPr>
          <p:cNvGrpSpPr/>
          <p:nvPr/>
        </p:nvGrpSpPr>
        <p:grpSpPr>
          <a:xfrm>
            <a:off x="7463879" y="4731653"/>
            <a:ext cx="4263930" cy="646331"/>
            <a:chOff x="7463879" y="4520154"/>
            <a:chExt cx="4263930" cy="646331"/>
          </a:xfrm>
        </p:grpSpPr>
        <p:sp>
          <p:nvSpPr>
            <p:cNvPr id="5" name="Rectángulo 4"/>
            <p:cNvSpPr/>
            <p:nvPr/>
          </p:nvSpPr>
          <p:spPr>
            <a:xfrm>
              <a:off x="8198055" y="4520154"/>
              <a:ext cx="3529754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buClr>
                  <a:schemeClr val="dk1"/>
                </a:buClr>
              </a:pPr>
              <a:r>
                <a:rPr lang="es-ES_tradnl" sz="1400" b="1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Redes eléctricas subterráneas </a:t>
              </a:r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que permiten mayor seguridad en las maniobras, impactos, descargas atmosféricas, </a:t>
              </a:r>
              <a:r>
                <a:rPr lang="es-ES_tradnl" sz="1400" err="1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etc</a:t>
              </a:r>
              <a:endPara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3879" y="4557222"/>
              <a:ext cx="317076" cy="572194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7A0424D-941C-4B8A-9B8B-3B1D2E8CF930}"/>
              </a:ext>
            </a:extLst>
          </p:cNvPr>
          <p:cNvGrpSpPr/>
          <p:nvPr/>
        </p:nvGrpSpPr>
        <p:grpSpPr>
          <a:xfrm>
            <a:off x="7352716" y="3721577"/>
            <a:ext cx="4375092" cy="861774"/>
            <a:chOff x="7352716" y="3607204"/>
            <a:chExt cx="4375092" cy="861774"/>
          </a:xfrm>
        </p:grpSpPr>
        <p:sp>
          <p:nvSpPr>
            <p:cNvPr id="4" name="Rectángulo 3"/>
            <p:cNvSpPr/>
            <p:nvPr/>
          </p:nvSpPr>
          <p:spPr>
            <a:xfrm>
              <a:off x="8198055" y="3607204"/>
              <a:ext cx="352975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buClr>
                  <a:schemeClr val="dk1"/>
                </a:buClr>
              </a:pPr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Proyecto consolidado en términos </a:t>
              </a:r>
              <a:r>
                <a:rPr lang="es-ES_tradnl" sz="1400" b="1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urbanismo e infraestructura,</a:t>
              </a:r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 garantizando la operatividad dentro</a:t>
              </a:r>
            </a:p>
            <a:p>
              <a:pPr algn="just">
                <a:buClr>
                  <a:schemeClr val="dk1"/>
                </a:buClr>
              </a:pPr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del parque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2716" y="3796815"/>
              <a:ext cx="557952" cy="482553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177F8EB-A17B-47DA-9FD2-F82D68016BA8}"/>
              </a:ext>
            </a:extLst>
          </p:cNvPr>
          <p:cNvGrpSpPr/>
          <p:nvPr/>
        </p:nvGrpSpPr>
        <p:grpSpPr>
          <a:xfrm>
            <a:off x="7067412" y="2280613"/>
            <a:ext cx="4660396" cy="1292662"/>
            <a:chOff x="7067412" y="2280613"/>
            <a:chExt cx="4660396" cy="1292662"/>
          </a:xfrm>
        </p:grpSpPr>
        <p:sp>
          <p:nvSpPr>
            <p:cNvPr id="14" name="Rectángulo 13"/>
            <p:cNvSpPr/>
            <p:nvPr/>
          </p:nvSpPr>
          <p:spPr>
            <a:xfrm>
              <a:off x="8198055" y="2280613"/>
              <a:ext cx="3529753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buClr>
                  <a:schemeClr val="dk1"/>
                </a:buClr>
              </a:pPr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Vías internas de </a:t>
              </a:r>
              <a:r>
                <a:rPr lang="es-ES_tradnl" sz="1400" b="1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10,5 m </a:t>
              </a:r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de ancho, en concreto reforzado que permiten menores congestiones y mayor fluidez en la operación, a la vez que implican un menor deterioro, es decir menos mantenimientos de vía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7412" y="2706194"/>
              <a:ext cx="882999" cy="441500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7256633" y="1244869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612" y="1377061"/>
            <a:ext cx="485612" cy="419989"/>
          </a:xfrm>
          <a:prstGeom prst="rect">
            <a:avLst/>
          </a:prstGeom>
        </p:spPr>
      </p:pic>
      <p:pic>
        <p:nvPicPr>
          <p:cNvPr id="15" name="Google Shape;221;p31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95" y="225627"/>
            <a:ext cx="6412189" cy="305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24;p31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95" y="3403678"/>
            <a:ext cx="6399380" cy="319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80AC863C-A048-4E1C-B15E-DFA1F014B431}"/>
              </a:ext>
            </a:extLst>
          </p:cNvPr>
          <p:cNvGrpSpPr/>
          <p:nvPr/>
        </p:nvGrpSpPr>
        <p:grpSpPr>
          <a:xfrm>
            <a:off x="7403441" y="5526286"/>
            <a:ext cx="4333642" cy="430887"/>
            <a:chOff x="7403441" y="5385182"/>
            <a:chExt cx="4333642" cy="430887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F8EF106-B7CB-4137-83BA-1D4894FE856E}"/>
                </a:ext>
              </a:extLst>
            </p:cNvPr>
            <p:cNvSpPr txBox="1"/>
            <p:nvPr/>
          </p:nvSpPr>
          <p:spPr>
            <a:xfrm>
              <a:off x="8198055" y="5385182"/>
              <a:ext cx="3539028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s-ES_tradnl" sz="1400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</a:rPr>
                <a:t>Control de velocidad al interior con </a:t>
              </a:r>
              <a:r>
                <a:rPr lang="es-ES_tradnl" sz="1400" b="1">
                  <a:solidFill>
                    <a:srgbClr val="67768A"/>
                  </a:solidFill>
                  <a:latin typeface="Tahoma" charset="0"/>
                  <a:ea typeface="Tahoma" charset="0"/>
                  <a:cs typeface="Tahoma" charset="0"/>
                </a:rPr>
                <a:t>radares y señalización</a:t>
              </a: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565FF8F-C2A3-46F8-A47D-8B09F9B71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3441" y="5441436"/>
              <a:ext cx="461783" cy="318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0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13</a:t>
            </a:fld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919638" y="2264839"/>
            <a:ext cx="3348837" cy="3016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El municipio de Funza concede la exención del Impuesto de Industria Comercio, Avisos y Tableros del 30% por una sola vez y por un período de 5 años a las nuevas empresas que:</a:t>
            </a:r>
          </a:p>
          <a:p>
            <a:pPr marL="285750" indent="-285750" algn="just">
              <a:buClr>
                <a:srgbClr val="FFBB48"/>
              </a:buClr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Se establezcan en la zona industrial del municipio.</a:t>
            </a:r>
          </a:p>
          <a:p>
            <a:pPr marL="285750" indent="-285750" algn="just">
              <a:buClr>
                <a:srgbClr val="FFBB48"/>
              </a:buClr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Empleen personal que tengan residencia en Funza por un período no inferior a 2 años.</a:t>
            </a:r>
          </a:p>
          <a:p>
            <a:pPr marL="285750" indent="-285750" algn="just">
              <a:buClr>
                <a:srgbClr val="FFBB48"/>
              </a:buClr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Cumplan con el porcentaje de empleabilidad exigido por el municipio y este se sostenga durante cada año de exoneración según la tabla.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31950" y="1309596"/>
            <a:ext cx="2360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INCENTIVOS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638598" y="1602480"/>
            <a:ext cx="25432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TRIBUTARIOS</a:t>
            </a:r>
          </a:p>
        </p:txBody>
      </p:sp>
      <p:sp>
        <p:nvSpPr>
          <p:cNvPr id="7" name="Elipse 6"/>
          <p:cNvSpPr/>
          <p:nvPr/>
        </p:nvSpPr>
        <p:spPr>
          <a:xfrm>
            <a:off x="803275" y="1304925"/>
            <a:ext cx="697147" cy="697145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41" y="1403848"/>
            <a:ext cx="395505" cy="458907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198772"/>
              </p:ext>
            </p:extLst>
          </p:nvPr>
        </p:nvGraphicFramePr>
        <p:xfrm>
          <a:off x="4844994" y="1925071"/>
          <a:ext cx="6620965" cy="2220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711"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latin typeface="Tahoma" charset="0"/>
                          <a:ea typeface="Tahoma" charset="0"/>
                          <a:cs typeface="Tahoma" charset="0"/>
                        </a:rPr>
                        <a:t>Año</a:t>
                      </a:r>
                    </a:p>
                  </a:txBody>
                  <a:tcPr anchor="ctr">
                    <a:solidFill>
                      <a:srgbClr val="6F8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latin typeface="Tahoma" charset="0"/>
                          <a:ea typeface="Tahoma" charset="0"/>
                          <a:cs typeface="Tahoma" charset="0"/>
                        </a:rPr>
                        <a:t>%</a:t>
                      </a:r>
                      <a:r>
                        <a:rPr lang="es-ES_tradnl" sz="1400" baseline="0"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lang="es-ES_tradnl" sz="1400">
                          <a:latin typeface="Tahoma" charset="0"/>
                          <a:ea typeface="Tahoma" charset="0"/>
                          <a:cs typeface="Tahoma" charset="0"/>
                        </a:rPr>
                        <a:t>Exonerado</a:t>
                      </a:r>
                    </a:p>
                  </a:txBody>
                  <a:tcPr anchor="ctr">
                    <a:solidFill>
                      <a:srgbClr val="6F80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>
                          <a:latin typeface="Tahoma" charset="0"/>
                          <a:ea typeface="Tahoma" charset="0"/>
                          <a:cs typeface="Tahoma" charset="0"/>
                        </a:rPr>
                        <a:t>%</a:t>
                      </a:r>
                      <a:r>
                        <a:rPr lang="es-ES_tradnl" sz="1400" baseline="0">
                          <a:latin typeface="Tahoma" charset="0"/>
                          <a:ea typeface="Tahoma" charset="0"/>
                          <a:cs typeface="Tahoma" charset="0"/>
                        </a:rPr>
                        <a:t> A pagar</a:t>
                      </a:r>
                      <a:endParaRPr lang="es-ES_tradnl" sz="140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solidFill>
                      <a:srgbClr val="6F8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latin typeface="Tahoma" charset="0"/>
                          <a:ea typeface="Tahoma" charset="0"/>
                          <a:cs typeface="Tahoma" charset="0"/>
                        </a:rPr>
                        <a:t>%</a:t>
                      </a:r>
                      <a:r>
                        <a:rPr lang="es-ES_tradnl" sz="1400" baseline="0"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r>
                        <a:rPr lang="es-ES_tradnl" sz="1400" err="1">
                          <a:latin typeface="Tahoma" charset="0"/>
                          <a:ea typeface="Tahoma" charset="0"/>
                          <a:cs typeface="Tahoma" charset="0"/>
                        </a:rPr>
                        <a:t>Empleablilidad</a:t>
                      </a:r>
                      <a:endParaRPr lang="es-ES_tradnl" sz="140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solidFill>
                      <a:srgbClr val="6F80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39"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Primer</a:t>
                      </a:r>
                      <a:r>
                        <a:rPr lang="es-ES_tradnl" sz="1400" baseline="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Año</a:t>
                      </a:r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30%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70%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39"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Segundo</a:t>
                      </a:r>
                      <a:r>
                        <a:rPr lang="es-ES_tradnl" sz="1400" baseline="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Año</a:t>
                      </a:r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40%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aseline="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Tercer Año</a:t>
                      </a:r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70%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Cuarto</a:t>
                      </a:r>
                      <a:r>
                        <a:rPr lang="es-ES_tradnl" sz="1400" baseline="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Año</a:t>
                      </a:r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Quinto</a:t>
                      </a:r>
                      <a:r>
                        <a:rPr lang="es-ES_tradnl" sz="1400" baseline="0">
                          <a:solidFill>
                            <a:srgbClr val="6F8096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Año</a:t>
                      </a:r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rgbClr val="6F8096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4917688" y="4391589"/>
            <a:ext cx="306658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Las empresas podrán obtener una exoneración adicional del 10% si los empleados y trabajadores de nómina son en un 20% personal discapacitado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403811" y="4391589"/>
            <a:ext cx="304849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y/o madres cabeza de familia residentes en Funza, el cual aplicará dentro del porcentaje de empleabilidad según el período.</a:t>
            </a:r>
          </a:p>
        </p:txBody>
      </p:sp>
    </p:spTree>
    <p:extLst>
      <p:ext uri="{BB962C8B-B14F-4D97-AF65-F5344CB8AC3E}">
        <p14:creationId xmlns:p14="http://schemas.microsoft.com/office/powerpoint/2010/main" val="692787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>
                <a:solidFill>
                  <a:schemeClr val="bg1"/>
                </a:solidFill>
              </a:rPr>
              <a:t>14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77874" y="3321917"/>
            <a:ext cx="35530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 SU MÁXIMA EXPRESIÓN </a:t>
            </a:r>
            <a:r>
              <a:rPr lang="es-ES_tradnl" sz="1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ES BRINDAR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045988" y="4407839"/>
            <a:ext cx="294370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6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LOS EMPLEADOS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2951277" y="3961749"/>
            <a:ext cx="1455667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4397121" y="3365618"/>
            <a:ext cx="0" cy="600363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496861" y="4570201"/>
            <a:ext cx="728472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492625" y="3948988"/>
            <a:ext cx="0" cy="621213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492625" y="3955818"/>
            <a:ext cx="242915" cy="649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735540" y="3654531"/>
            <a:ext cx="2196749" cy="602573"/>
          </a:xfrm>
          <a:prstGeom prst="rect">
            <a:avLst/>
          </a:prstGeom>
          <a:noFill/>
          <a:ln w="38100">
            <a:solidFill>
              <a:srgbClr val="F89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947776" y="3760652"/>
            <a:ext cx="17813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BIENESTAR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97" y="4339106"/>
            <a:ext cx="526797" cy="46219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44422" y="2646147"/>
            <a:ext cx="39184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48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  <a:endParaRPr lang="es-ES_tradnl" sz="4800" b="1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550" y="5844209"/>
            <a:ext cx="2662872" cy="7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3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15</a:t>
            </a:fld>
            <a:endParaRPr lang="es-ES_tradnl"/>
          </a:p>
        </p:txBody>
      </p:sp>
      <p:sp>
        <p:nvSpPr>
          <p:cNvPr id="3" name="Pentágono 2"/>
          <p:cNvSpPr/>
          <p:nvPr/>
        </p:nvSpPr>
        <p:spPr>
          <a:xfrm rot="5400000">
            <a:off x="9755261" y="2446668"/>
            <a:ext cx="1196049" cy="1093644"/>
          </a:xfrm>
          <a:prstGeom prst="homePlate">
            <a:avLst>
              <a:gd name="adj" fmla="val 3862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>
            <a:outerShdw blurRad="50800" dist="76200" algn="l" rotWithShape="0">
              <a:srgbClr val="6F80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Pentágono 3"/>
          <p:cNvSpPr/>
          <p:nvPr/>
        </p:nvSpPr>
        <p:spPr>
          <a:xfrm rot="5400000">
            <a:off x="5418882" y="2446665"/>
            <a:ext cx="1196049" cy="1093644"/>
          </a:xfrm>
          <a:prstGeom prst="homePlate">
            <a:avLst>
              <a:gd name="adj" fmla="val 3862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>
            <a:outerShdw blurRad="50800" dist="76200" algn="l" rotWithShape="0">
              <a:srgbClr val="6F80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Pentágono 4"/>
          <p:cNvSpPr/>
          <p:nvPr/>
        </p:nvSpPr>
        <p:spPr>
          <a:xfrm rot="5400000">
            <a:off x="3290943" y="2446665"/>
            <a:ext cx="1196049" cy="1093644"/>
          </a:xfrm>
          <a:prstGeom prst="homePlate">
            <a:avLst>
              <a:gd name="adj" fmla="val 3862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>
            <a:outerShdw blurRad="50800" dist="76200" algn="l" rotWithShape="0">
              <a:srgbClr val="6F80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Pentágono 5"/>
          <p:cNvSpPr/>
          <p:nvPr/>
        </p:nvSpPr>
        <p:spPr>
          <a:xfrm rot="5400000">
            <a:off x="1234057" y="2446663"/>
            <a:ext cx="1196049" cy="1093644"/>
          </a:xfrm>
          <a:prstGeom prst="homePlate">
            <a:avLst>
              <a:gd name="adj" fmla="val 3862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>
            <a:outerShdw blurRad="50800" dist="76200" algn="l" rotWithShape="0">
              <a:srgbClr val="6F80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1392473" y="3717888"/>
            <a:ext cx="8792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Casino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285259" y="4165077"/>
            <a:ext cx="10936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para los empleados.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52" y="2682111"/>
            <a:ext cx="622746" cy="62274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991946" y="3703634"/>
            <a:ext cx="17940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Rutas internas </a:t>
            </a:r>
          </a:p>
          <a:p>
            <a:pPr algn="ctr"/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y externas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981580" y="4165077"/>
            <a:ext cx="181477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para el desplazamiento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de los empleados hacia y dentro del proyecto incrementando la seguridad y disminuyendo los índices de fatiga y de rotación de personal.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780" y="2688124"/>
            <a:ext cx="614374" cy="54552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284225" y="3692635"/>
            <a:ext cx="146536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Préstamo de bicicletas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367254" y="4165077"/>
            <a:ext cx="129930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para los residentes del proyecto.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335361" y="3703634"/>
            <a:ext cx="1641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Parqueaderos externos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335361" y="4165078"/>
            <a:ext cx="164183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para vehículos livianos, motos y bicicletas con el fin de incrementar la seguridad al interior del parque.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9639873" y="3692635"/>
            <a:ext cx="14268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Espacios de recreación,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9564622" y="4165077"/>
            <a:ext cx="1577326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canchas de microfútbol y cancha múltiple, jardines y zonas verdes.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648519" y="1370039"/>
            <a:ext cx="38479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SERVICIOS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645104" y="1654347"/>
            <a:ext cx="47065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COMPLEMENTARIOS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385" y="2570401"/>
            <a:ext cx="709042" cy="60775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742" y="2623301"/>
            <a:ext cx="483086" cy="670952"/>
          </a:xfrm>
          <a:prstGeom prst="rect">
            <a:avLst/>
          </a:prstGeom>
        </p:spPr>
      </p:pic>
      <p:sp>
        <p:nvSpPr>
          <p:cNvPr id="23" name="Pentágono 22"/>
          <p:cNvSpPr/>
          <p:nvPr/>
        </p:nvSpPr>
        <p:spPr>
          <a:xfrm rot="5400000">
            <a:off x="7558252" y="2446667"/>
            <a:ext cx="1196049" cy="1093644"/>
          </a:xfrm>
          <a:prstGeom prst="homePlate">
            <a:avLst>
              <a:gd name="adj" fmla="val 3862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>
            <a:outerShdw blurRad="50800" dist="76200" algn="l" rotWithShape="0">
              <a:srgbClr val="6F809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629" y="2598565"/>
            <a:ext cx="731295" cy="706293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9196179" y="2392778"/>
            <a:ext cx="63471" cy="38265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ángulo 25"/>
          <p:cNvSpPr/>
          <p:nvPr/>
        </p:nvSpPr>
        <p:spPr>
          <a:xfrm>
            <a:off x="7002836" y="2392778"/>
            <a:ext cx="63471" cy="38265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Rectángulo 26"/>
          <p:cNvSpPr/>
          <p:nvPr/>
        </p:nvSpPr>
        <p:spPr>
          <a:xfrm>
            <a:off x="5074790" y="2392778"/>
            <a:ext cx="63471" cy="38265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ángulo 27"/>
          <p:cNvSpPr/>
          <p:nvPr/>
        </p:nvSpPr>
        <p:spPr>
          <a:xfrm>
            <a:off x="2782859" y="2392778"/>
            <a:ext cx="63471" cy="38265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Elipse 28"/>
          <p:cNvSpPr/>
          <p:nvPr/>
        </p:nvSpPr>
        <p:spPr>
          <a:xfrm>
            <a:off x="792429" y="1292494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66" y="1465785"/>
            <a:ext cx="422425" cy="47597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71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16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2840" cy="11529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885" y="2336199"/>
            <a:ext cx="2240466" cy="4435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481" y="2376489"/>
            <a:ext cx="2747769" cy="43770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21" y="2376431"/>
            <a:ext cx="2687470" cy="43713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26" y="2376489"/>
            <a:ext cx="2747769" cy="437709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196468" y="3731057"/>
            <a:ext cx="1880643" cy="2800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Densidad óptima de</a:t>
            </a:r>
          </a:p>
          <a:p>
            <a:pPr algn="ctr">
              <a:buClr>
                <a:schemeClr val="dk1"/>
              </a:buClr>
            </a:pPr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MUELLES ELEVADOS</a:t>
            </a:r>
            <a:endParaRPr lang="es-ES_tradnl" sz="1400">
              <a:solidFill>
                <a:srgbClr val="566374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 plataformas niveladoras que incrementan la seguridad del personal de carga-descarga, permiten recibir y despachar camiones al tiempo, incrementando de la capacidad de respuesta de las empresas.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269" y="2376489"/>
            <a:ext cx="2747769" cy="437709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631950" y="1344968"/>
            <a:ext cx="38686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CONFORT Y </a:t>
            </a:r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BIENESTAR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631950" y="1736953"/>
            <a:ext cx="859910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El diseño de todos nuestros módulos está enfocado en el confort de los operarios y su seguridad física: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53504" y="3731057"/>
            <a:ext cx="1610193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LUCARNAS</a:t>
            </a: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que permiten mayor circulación del aire y confort térmico incrementando el bienestar de los empleados y operarios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909424" y="3731057"/>
            <a:ext cx="1637426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Aprovechamiento de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</a:t>
            </a:r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LUZ NATURAL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la cual disminuye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cansancio visual</a:t>
            </a:r>
          </a:p>
          <a:p>
            <a:pPr algn="ctr">
              <a:buClr>
                <a:schemeClr val="dk1"/>
              </a:buClr>
            </a:pPr>
            <a:endParaRPr lang="es-ES_tradnl" sz="1400">
              <a:solidFill>
                <a:srgbClr val="566374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642736" y="3731057"/>
            <a:ext cx="1601626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Diseño y especificación</a:t>
            </a:r>
          </a:p>
          <a:p>
            <a:pPr algn="ctr">
              <a:buClr>
                <a:schemeClr val="dk1"/>
              </a:buClr>
            </a:pPr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DE LOS PISOS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que garantizan la disminución de las vibraciones para los monta-</a:t>
            </a:r>
            <a:r>
              <a:rPr lang="es-ES_tradnl" sz="1400" err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carguistas</a:t>
            </a: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, minimizando riesgos ocupacionales a la salud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9937353" y="3717618"/>
            <a:ext cx="168400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CUARTOS DE CARGA </a:t>
            </a:r>
            <a:r>
              <a:rPr lang="es-ES_tradnl" sz="1400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de baterías con muros y puertas cortafuego para mayor seguridad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24" y="2683778"/>
            <a:ext cx="1177386" cy="97809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094" y="2612333"/>
            <a:ext cx="1063580" cy="105285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9247" y="2683083"/>
            <a:ext cx="1273550" cy="90989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2966" y="2683082"/>
            <a:ext cx="711263" cy="90989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0185" y="2611781"/>
            <a:ext cx="602913" cy="99854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3098" y="2609579"/>
            <a:ext cx="653806" cy="782448"/>
          </a:xfrm>
          <a:prstGeom prst="rect">
            <a:avLst/>
          </a:prstGeom>
        </p:spPr>
      </p:pic>
      <p:sp>
        <p:nvSpPr>
          <p:cNvPr id="22" name="Elipse 21"/>
          <p:cNvSpPr/>
          <p:nvPr/>
        </p:nvSpPr>
        <p:spPr>
          <a:xfrm>
            <a:off x="792429" y="1304925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79" y="1474132"/>
            <a:ext cx="419868" cy="44849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769" y="210142"/>
            <a:ext cx="1775231" cy="4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7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>
                <a:solidFill>
                  <a:schemeClr val="bg1"/>
                </a:solidFill>
              </a:rPr>
              <a:t>17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4783" y="3135789"/>
            <a:ext cx="27508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GENERAR VALOR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61527" y="4012315"/>
            <a:ext cx="24900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CONSTRUCCIÓN DE COMUNIDAD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622247" y="3697751"/>
            <a:ext cx="1332077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622247" y="3198832"/>
            <a:ext cx="0" cy="496791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766763" y="3973332"/>
            <a:ext cx="2603499" cy="751068"/>
          </a:xfrm>
          <a:prstGeom prst="rect">
            <a:avLst/>
          </a:prstGeom>
          <a:noFill/>
          <a:ln w="38100">
            <a:solidFill>
              <a:srgbClr val="F08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2070500" y="3572513"/>
            <a:ext cx="16277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buClr>
                <a:schemeClr val="dk1"/>
              </a:buClr>
            </a:pPr>
            <a:r>
              <a:rPr lang="es-ES_tradnl" sz="16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 TRAVÉS DE LA</a:t>
            </a:r>
            <a:endParaRPr lang="es-ES_tradnl" sz="1600" b="1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50" y="4932639"/>
            <a:ext cx="805301" cy="740994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3448373" y="4371821"/>
            <a:ext cx="308560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766763" y="2149713"/>
            <a:ext cx="39184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48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  <a:endParaRPr lang="es-ES_tradnl" sz="4800" b="1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97243" y="2896605"/>
            <a:ext cx="28603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s-ES_tradnl" sz="1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 SU MÁXIMA EXPRESIÓN </a:t>
            </a:r>
            <a:r>
              <a:rPr lang="es-ES_tradnl" sz="1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ES</a:t>
            </a:r>
            <a:endParaRPr lang="es-ES_tradnl" sz="1400" b="1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3751527" y="3716338"/>
            <a:ext cx="0" cy="660005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406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18</a:t>
            </a:fld>
            <a:endParaRPr lang="es-ES_tradnl"/>
          </a:p>
        </p:txBody>
      </p:sp>
      <p:sp>
        <p:nvSpPr>
          <p:cNvPr id="3" name="Elipse 2"/>
          <p:cNvSpPr/>
          <p:nvPr/>
        </p:nvSpPr>
        <p:spPr>
          <a:xfrm>
            <a:off x="792429" y="1292494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pic>
        <p:nvPicPr>
          <p:cNvPr id="5" name="Picture 3" descr="Logo Comunidad Terranu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55" y="1391175"/>
            <a:ext cx="613363" cy="600185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6053003" y="3230787"/>
            <a:ext cx="408757" cy="496482"/>
          </a:xfrm>
          <a:prstGeom prst="straightConnector1">
            <a:avLst/>
          </a:prstGeom>
          <a:ln w="28575">
            <a:solidFill>
              <a:srgbClr val="B0B8C3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6287997" y="1329864"/>
            <a:ext cx="34556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“Ir juntos es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comenzar,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mantenerse juntos es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progresar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y trabajar juntos es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triunfar”</a:t>
            </a:r>
            <a:endParaRPr lang="es-ES_tradnl" sz="1400">
              <a:solidFill>
                <a:schemeClr val="accent1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4934155" y="2026339"/>
            <a:ext cx="1190198" cy="2191945"/>
            <a:chOff x="5413126" y="1477698"/>
            <a:chExt cx="1190198" cy="2191945"/>
          </a:xfrm>
        </p:grpSpPr>
        <p:sp>
          <p:nvSpPr>
            <p:cNvPr id="9" name="Rectángulo 8"/>
            <p:cNvSpPr/>
            <p:nvPr/>
          </p:nvSpPr>
          <p:spPr>
            <a:xfrm>
              <a:off x="5499304" y="3023312"/>
              <a:ext cx="101784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es-ES_tradnl" sz="1400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Gestión </a:t>
              </a:r>
            </a:p>
            <a:p>
              <a:pPr algn="ctr">
                <a:buClr>
                  <a:schemeClr val="dk1"/>
                </a:buClr>
              </a:pPr>
              <a:r>
                <a:rPr lang="es-ES_tradnl" sz="1400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de talento logístico</a:t>
              </a:r>
            </a:p>
          </p:txBody>
        </p:sp>
        <p:sp>
          <p:nvSpPr>
            <p:cNvPr id="10" name="Elipse 9"/>
            <p:cNvSpPr/>
            <p:nvPr/>
          </p:nvSpPr>
          <p:spPr>
            <a:xfrm>
              <a:off x="5413126" y="1638285"/>
              <a:ext cx="1190198" cy="1185950"/>
            </a:xfrm>
            <a:prstGeom prst="ellipse">
              <a:avLst/>
            </a:prstGeom>
            <a:solidFill>
              <a:srgbClr val="F8952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5521247" y="1746018"/>
              <a:ext cx="973957" cy="9704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9611" y="1930566"/>
              <a:ext cx="557228" cy="555240"/>
            </a:xfrm>
            <a:prstGeom prst="rect">
              <a:avLst/>
            </a:prstGeom>
          </p:spPr>
        </p:pic>
        <p:sp>
          <p:nvSpPr>
            <p:cNvPr id="13" name="Elipse 12"/>
            <p:cNvSpPr/>
            <p:nvPr/>
          </p:nvSpPr>
          <p:spPr>
            <a:xfrm>
              <a:off x="5853145" y="1509067"/>
              <a:ext cx="310161" cy="3090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6600000" scaled="0"/>
            </a:gradFill>
            <a:ln w="222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762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844030" y="1477698"/>
              <a:ext cx="3283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</a:rPr>
                <a:t>1</a:t>
              </a: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5953660" y="3795837"/>
            <a:ext cx="1185952" cy="1755610"/>
            <a:chOff x="8035008" y="1195764"/>
            <a:chExt cx="1185952" cy="1755610"/>
          </a:xfrm>
        </p:grpSpPr>
        <p:sp>
          <p:nvSpPr>
            <p:cNvPr id="16" name="Rectángulo 15"/>
            <p:cNvSpPr/>
            <p:nvPr/>
          </p:nvSpPr>
          <p:spPr>
            <a:xfrm>
              <a:off x="8191063" y="2735930"/>
              <a:ext cx="873843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es-ES_tradnl" sz="1400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Movilidad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8035008" y="1371134"/>
              <a:ext cx="1185952" cy="1185950"/>
            </a:xfrm>
            <a:prstGeom prst="ellipse">
              <a:avLst/>
            </a:prstGeom>
            <a:solidFill>
              <a:srgbClr val="F8952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/>
            </a:p>
          </p:txBody>
        </p:sp>
        <p:sp>
          <p:nvSpPr>
            <p:cNvPr id="18" name="Elipse 17"/>
            <p:cNvSpPr/>
            <p:nvPr/>
          </p:nvSpPr>
          <p:spPr>
            <a:xfrm>
              <a:off x="8142743" y="1478867"/>
              <a:ext cx="970482" cy="9704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/>
            </a:p>
          </p:txBody>
        </p:sp>
        <p:sp>
          <p:nvSpPr>
            <p:cNvPr id="19" name="Elipse 18"/>
            <p:cNvSpPr/>
            <p:nvPr/>
          </p:nvSpPr>
          <p:spPr>
            <a:xfrm>
              <a:off x="8473457" y="1218116"/>
              <a:ext cx="309055" cy="3090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6600000" scaled="0"/>
            </a:gradFill>
            <a:ln w="222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762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464375" y="1195764"/>
              <a:ext cx="327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</a:rPr>
                <a:t>2</a:t>
              </a: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1635" y="1697544"/>
              <a:ext cx="592699" cy="592699"/>
            </a:xfrm>
            <a:prstGeom prst="rect">
              <a:avLst/>
            </a:prstGeom>
          </p:spPr>
        </p:pic>
      </p:grpSp>
      <p:grpSp>
        <p:nvGrpSpPr>
          <p:cNvPr id="22" name="Agrupar 21"/>
          <p:cNvGrpSpPr/>
          <p:nvPr/>
        </p:nvGrpSpPr>
        <p:grpSpPr>
          <a:xfrm>
            <a:off x="7085677" y="2026339"/>
            <a:ext cx="1185952" cy="2161784"/>
            <a:chOff x="9619871" y="1220477"/>
            <a:chExt cx="1185952" cy="2161784"/>
          </a:xfrm>
        </p:grpSpPr>
        <p:sp>
          <p:nvSpPr>
            <p:cNvPr id="23" name="Rectángulo 22"/>
            <p:cNvSpPr/>
            <p:nvPr/>
          </p:nvSpPr>
          <p:spPr>
            <a:xfrm>
              <a:off x="9776381" y="2735930"/>
              <a:ext cx="87293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es-ES_tradnl" sz="1400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Seguridad  y salud en el trabajo</a:t>
              </a:r>
            </a:p>
          </p:txBody>
        </p:sp>
        <p:sp>
          <p:nvSpPr>
            <p:cNvPr id="24" name="Elipse 23"/>
            <p:cNvSpPr/>
            <p:nvPr/>
          </p:nvSpPr>
          <p:spPr>
            <a:xfrm>
              <a:off x="9619871" y="1328212"/>
              <a:ext cx="1185952" cy="1185950"/>
            </a:xfrm>
            <a:prstGeom prst="ellipse">
              <a:avLst/>
            </a:prstGeom>
            <a:solidFill>
              <a:srgbClr val="F8952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9727606" y="1435945"/>
              <a:ext cx="970482" cy="9704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10058320" y="1259955"/>
              <a:ext cx="309055" cy="3090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6600000" scaled="0"/>
            </a:gradFill>
            <a:ln w="222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762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10049238" y="1220477"/>
              <a:ext cx="327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</a:rPr>
                <a:t>3</a:t>
              </a: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764" y="1697544"/>
              <a:ext cx="634166" cy="479046"/>
            </a:xfrm>
            <a:prstGeom prst="rect">
              <a:avLst/>
            </a:prstGeom>
          </p:spPr>
        </p:pic>
      </p:grpSp>
      <p:grpSp>
        <p:nvGrpSpPr>
          <p:cNvPr id="29" name="Agrupar 28"/>
          <p:cNvGrpSpPr/>
          <p:nvPr/>
        </p:nvGrpSpPr>
        <p:grpSpPr>
          <a:xfrm>
            <a:off x="8080072" y="3795837"/>
            <a:ext cx="1185952" cy="1926821"/>
            <a:chOff x="6364483" y="3929601"/>
            <a:chExt cx="1185952" cy="1926821"/>
          </a:xfrm>
        </p:grpSpPr>
        <p:sp>
          <p:nvSpPr>
            <p:cNvPr id="30" name="Rectángulo 29"/>
            <p:cNvSpPr/>
            <p:nvPr/>
          </p:nvSpPr>
          <p:spPr>
            <a:xfrm>
              <a:off x="6530095" y="5425535"/>
              <a:ext cx="854729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es-ES_tradnl" sz="1400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Seguridad  física</a:t>
              </a:r>
            </a:p>
          </p:txBody>
        </p:sp>
        <p:sp>
          <p:nvSpPr>
            <p:cNvPr id="31" name="Elipse 30"/>
            <p:cNvSpPr/>
            <p:nvPr/>
          </p:nvSpPr>
          <p:spPr>
            <a:xfrm>
              <a:off x="6364483" y="4049573"/>
              <a:ext cx="1185952" cy="1185950"/>
            </a:xfrm>
            <a:prstGeom prst="ellipse">
              <a:avLst/>
            </a:prstGeom>
            <a:solidFill>
              <a:srgbClr val="F8952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6472218" y="4157306"/>
              <a:ext cx="970482" cy="9704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6802932" y="3929601"/>
              <a:ext cx="309055" cy="3090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6600000" scaled="0"/>
            </a:gradFill>
            <a:ln w="222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762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793850" y="3934805"/>
              <a:ext cx="327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</a:rPr>
                <a:t>4</a:t>
              </a:r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3440" y="4375983"/>
              <a:ext cx="528038" cy="617104"/>
            </a:xfrm>
            <a:prstGeom prst="rect">
              <a:avLst/>
            </a:prstGeom>
          </p:spPr>
        </p:pic>
      </p:grpSp>
      <p:grpSp>
        <p:nvGrpSpPr>
          <p:cNvPr id="36" name="Agrupar 35"/>
          <p:cNvGrpSpPr/>
          <p:nvPr/>
        </p:nvGrpSpPr>
        <p:grpSpPr>
          <a:xfrm>
            <a:off x="10461840" y="3795837"/>
            <a:ext cx="1185952" cy="1740639"/>
            <a:chOff x="9642915" y="3900340"/>
            <a:chExt cx="1185952" cy="1740639"/>
          </a:xfrm>
        </p:grpSpPr>
        <p:sp>
          <p:nvSpPr>
            <p:cNvPr id="37" name="Rectángulo 36"/>
            <p:cNvSpPr/>
            <p:nvPr/>
          </p:nvSpPr>
          <p:spPr>
            <a:xfrm>
              <a:off x="9866888" y="5425535"/>
              <a:ext cx="73800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es-ES_tradnl" sz="1400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Bienestar</a:t>
              </a:r>
            </a:p>
          </p:txBody>
        </p:sp>
        <p:sp>
          <p:nvSpPr>
            <p:cNvPr id="38" name="Elipse 37"/>
            <p:cNvSpPr/>
            <p:nvPr/>
          </p:nvSpPr>
          <p:spPr>
            <a:xfrm>
              <a:off x="9642915" y="4045258"/>
              <a:ext cx="1185952" cy="1185950"/>
            </a:xfrm>
            <a:prstGeom prst="ellipse">
              <a:avLst/>
            </a:prstGeom>
            <a:solidFill>
              <a:srgbClr val="F8952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9750650" y="4152991"/>
              <a:ext cx="970482" cy="9704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0081364" y="3925286"/>
              <a:ext cx="309055" cy="3090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6600000" scaled="0"/>
            </a:gradFill>
            <a:ln w="222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762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10072282" y="3900340"/>
              <a:ext cx="327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</a:rPr>
                <a:t>6</a:t>
              </a: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7068" y="4408064"/>
              <a:ext cx="517647" cy="552941"/>
            </a:xfrm>
            <a:prstGeom prst="rect">
              <a:avLst/>
            </a:prstGeom>
          </p:spPr>
        </p:pic>
      </p:grpSp>
      <p:grpSp>
        <p:nvGrpSpPr>
          <p:cNvPr id="43" name="Agrupar 42"/>
          <p:cNvGrpSpPr/>
          <p:nvPr/>
        </p:nvGrpSpPr>
        <p:grpSpPr>
          <a:xfrm>
            <a:off x="9246261" y="2026339"/>
            <a:ext cx="1306348" cy="1953787"/>
            <a:chOff x="7974810" y="3902635"/>
            <a:chExt cx="1306348" cy="1953787"/>
          </a:xfrm>
        </p:grpSpPr>
        <p:sp>
          <p:nvSpPr>
            <p:cNvPr id="44" name="Rectángulo 43"/>
            <p:cNvSpPr/>
            <p:nvPr/>
          </p:nvSpPr>
          <p:spPr>
            <a:xfrm>
              <a:off x="7974810" y="5425535"/>
              <a:ext cx="130634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es-ES_tradnl" sz="1400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  <a:sym typeface="Calibri"/>
                </a:rPr>
                <a:t>Responsabilidad Social</a:t>
              </a:r>
            </a:p>
          </p:txBody>
        </p:sp>
        <p:sp>
          <p:nvSpPr>
            <p:cNvPr id="45" name="Elipse 44"/>
            <p:cNvSpPr/>
            <p:nvPr/>
          </p:nvSpPr>
          <p:spPr>
            <a:xfrm>
              <a:off x="8035008" y="4022607"/>
              <a:ext cx="1185952" cy="1185950"/>
            </a:xfrm>
            <a:prstGeom prst="ellipse">
              <a:avLst/>
            </a:prstGeom>
            <a:solidFill>
              <a:srgbClr val="F8952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/>
            </a:p>
          </p:txBody>
        </p:sp>
        <p:sp>
          <p:nvSpPr>
            <p:cNvPr id="46" name="Elipse 45"/>
            <p:cNvSpPr/>
            <p:nvPr/>
          </p:nvSpPr>
          <p:spPr>
            <a:xfrm>
              <a:off x="8142743" y="4130340"/>
              <a:ext cx="970482" cy="9704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/>
            </a:p>
          </p:txBody>
        </p:sp>
        <p:sp>
          <p:nvSpPr>
            <p:cNvPr id="47" name="Elipse 46"/>
            <p:cNvSpPr/>
            <p:nvPr/>
          </p:nvSpPr>
          <p:spPr>
            <a:xfrm>
              <a:off x="8473457" y="3902635"/>
              <a:ext cx="309055" cy="3090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6600000" scaled="0"/>
            </a:gradFill>
            <a:ln w="222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762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8464375" y="3907839"/>
              <a:ext cx="327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>
                  <a:solidFill>
                    <a:srgbClr val="6F8096"/>
                  </a:solidFill>
                  <a:latin typeface="Tahoma" charset="0"/>
                  <a:ea typeface="Tahoma" charset="0"/>
                  <a:cs typeface="Tahoma" charset="0"/>
                </a:rPr>
                <a:t>5</a:t>
              </a:r>
            </a:p>
          </p:txBody>
        </p:sp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040" y="4349017"/>
              <a:ext cx="493889" cy="671465"/>
            </a:xfrm>
            <a:prstGeom prst="rect">
              <a:avLst/>
            </a:prstGeom>
          </p:spPr>
        </p:pic>
      </p:grpSp>
      <p:sp>
        <p:nvSpPr>
          <p:cNvPr id="50" name="Rectángulo 49"/>
          <p:cNvSpPr/>
          <p:nvPr/>
        </p:nvSpPr>
        <p:spPr>
          <a:xfrm>
            <a:off x="803275" y="2600325"/>
            <a:ext cx="370840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 b="1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Comunidad Terranum </a:t>
            </a:r>
            <a:r>
              <a:rPr lang="es-ES_tradnl" sz="14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es una oferta diferencia de los proyectos desarrollados por Terranum, que ofrece soluciones pensadas para el bienestar de los colaboradores y la productividad de las empresas. Trabajamos colaborativamente con nuestros clientes en 6 frentes de trabajo identificados de manera conjunta.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1660227" y="1309596"/>
            <a:ext cx="2360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COMUNIDAD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1666875" y="1602480"/>
            <a:ext cx="18218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TERRANUM</a:t>
            </a:r>
          </a:p>
        </p:txBody>
      </p:sp>
      <p:cxnSp>
        <p:nvCxnSpPr>
          <p:cNvPr id="53" name="Conector recto de flecha 52"/>
          <p:cNvCxnSpPr/>
          <p:nvPr/>
        </p:nvCxnSpPr>
        <p:spPr>
          <a:xfrm flipV="1">
            <a:off x="6566264" y="3265714"/>
            <a:ext cx="470263" cy="461555"/>
          </a:xfrm>
          <a:prstGeom prst="straightConnector1">
            <a:avLst/>
          </a:prstGeom>
          <a:ln w="28575">
            <a:solidFill>
              <a:srgbClr val="B0B8C3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>
            <a:off x="8204020" y="3222078"/>
            <a:ext cx="408757" cy="496482"/>
          </a:xfrm>
          <a:prstGeom prst="straightConnector1">
            <a:avLst/>
          </a:prstGeom>
          <a:ln w="28575">
            <a:solidFill>
              <a:srgbClr val="B0B8C3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/>
          <p:nvPr/>
        </p:nvCxnSpPr>
        <p:spPr>
          <a:xfrm flipV="1">
            <a:off x="8691155" y="3257006"/>
            <a:ext cx="470263" cy="461555"/>
          </a:xfrm>
          <a:prstGeom prst="straightConnector1">
            <a:avLst/>
          </a:prstGeom>
          <a:ln w="28575">
            <a:solidFill>
              <a:srgbClr val="B0B8C3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/>
          <p:nvPr/>
        </p:nvCxnSpPr>
        <p:spPr>
          <a:xfrm>
            <a:off x="10453593" y="3256912"/>
            <a:ext cx="408757" cy="496482"/>
          </a:xfrm>
          <a:prstGeom prst="straightConnector1">
            <a:avLst/>
          </a:prstGeom>
          <a:ln w="28575">
            <a:solidFill>
              <a:srgbClr val="B0B8C3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5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19</a:t>
            </a:fld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1645398" y="1345733"/>
            <a:ext cx="448481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RESPALDO Y </a:t>
            </a:r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CRECIMIENTO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59837" y="3682621"/>
            <a:ext cx="1985316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Equipo de Operaciones y Administración de manera permanente en el proyecto, permitiendo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una interacción directa, rápida y fácil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con nuestros arrendatarios, para dar solución de manera más eficiente a sus requerimientos.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45398" y="1692055"/>
            <a:ext cx="219112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PROGRESIVO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131069" y="3716338"/>
            <a:ext cx="2206042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Al ser el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único propietario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no solo tenemos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control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del </a:t>
            </a:r>
            <a:r>
              <a:rPr lang="es-ES_tradnl" sz="1400" err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tenant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mix,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sino que también crecemos de una manera eficiente y organizada, garantizando una operación logística eficiente y segura para nuestros arrendatarios.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719774" y="3716338"/>
            <a:ext cx="187158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Somos su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único interlocutor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en todo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el proceso para asegurar la mejor experiencia de cliente.</a:t>
            </a:r>
          </a:p>
        </p:txBody>
      </p:sp>
      <p:sp>
        <p:nvSpPr>
          <p:cNvPr id="8" name="Elipse 7"/>
          <p:cNvSpPr/>
          <p:nvPr/>
        </p:nvSpPr>
        <p:spPr>
          <a:xfrm>
            <a:off x="1319230" y="3006335"/>
            <a:ext cx="520192" cy="520192"/>
          </a:xfrm>
          <a:prstGeom prst="ellipse">
            <a:avLst/>
          </a:prstGeom>
          <a:solidFill>
            <a:srgbClr val="56637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1377852" y="2987314"/>
            <a:ext cx="32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sp>
        <p:nvSpPr>
          <p:cNvPr id="10" name="Elipse 9"/>
          <p:cNvSpPr/>
          <p:nvPr/>
        </p:nvSpPr>
        <p:spPr>
          <a:xfrm>
            <a:off x="3973993" y="3025356"/>
            <a:ext cx="520192" cy="520192"/>
          </a:xfrm>
          <a:prstGeom prst="ellipse">
            <a:avLst/>
          </a:prstGeom>
          <a:solidFill>
            <a:srgbClr val="67768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4070480" y="3006335"/>
            <a:ext cx="32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758630" y="3726294"/>
            <a:ext cx="1999016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Ofrecemos a </a:t>
            </a:r>
          </a:p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nuestros clientes la </a:t>
            </a: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posibilidad de crecer 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progresivamente dentro de nuestros proyectos.</a:t>
            </a:r>
          </a:p>
        </p:txBody>
      </p:sp>
      <p:sp>
        <p:nvSpPr>
          <p:cNvPr id="13" name="Elipse 12"/>
          <p:cNvSpPr/>
          <p:nvPr/>
        </p:nvSpPr>
        <p:spPr>
          <a:xfrm>
            <a:off x="6373079" y="3025356"/>
            <a:ext cx="520192" cy="520192"/>
          </a:xfrm>
          <a:prstGeom prst="ellipse">
            <a:avLst/>
          </a:prstGeom>
          <a:solidFill>
            <a:srgbClr val="6F809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/>
          <p:cNvSpPr txBox="1"/>
          <p:nvPr/>
        </p:nvSpPr>
        <p:spPr>
          <a:xfrm>
            <a:off x="6459663" y="3006335"/>
            <a:ext cx="32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</a:t>
            </a:r>
          </a:p>
        </p:txBody>
      </p:sp>
      <p:sp>
        <p:nvSpPr>
          <p:cNvPr id="15" name="Elipse 14"/>
          <p:cNvSpPr/>
          <p:nvPr/>
        </p:nvSpPr>
        <p:spPr>
          <a:xfrm>
            <a:off x="8391881" y="3025356"/>
            <a:ext cx="520192" cy="520192"/>
          </a:xfrm>
          <a:prstGeom prst="ellipse">
            <a:avLst/>
          </a:prstGeom>
          <a:solidFill>
            <a:srgbClr val="9298A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8478465" y="3006335"/>
            <a:ext cx="32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4</a:t>
            </a:r>
          </a:p>
        </p:txBody>
      </p:sp>
      <p:sp>
        <p:nvSpPr>
          <p:cNvPr id="17" name="Elipse 16"/>
          <p:cNvSpPr/>
          <p:nvPr/>
        </p:nvSpPr>
        <p:spPr>
          <a:xfrm>
            <a:off x="10653935" y="3025356"/>
            <a:ext cx="520192" cy="520192"/>
          </a:xfrm>
          <a:prstGeom prst="ellipse">
            <a:avLst/>
          </a:prstGeom>
          <a:solidFill>
            <a:srgbClr val="B0B8C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uadroTexto 17"/>
          <p:cNvSpPr txBox="1"/>
          <p:nvPr/>
        </p:nvSpPr>
        <p:spPr>
          <a:xfrm>
            <a:off x="10750422" y="3006335"/>
            <a:ext cx="32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5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0170367" y="3716338"/>
            <a:ext cx="158620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1400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Respaldo institucional 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que garantiza solidez y transparencia.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832243" y="3510534"/>
            <a:ext cx="96486" cy="28130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ángulo 20"/>
          <p:cNvSpPr/>
          <p:nvPr/>
        </p:nvSpPr>
        <p:spPr>
          <a:xfrm>
            <a:off x="5515960" y="3510534"/>
            <a:ext cx="96486" cy="28130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ángulo 21"/>
          <p:cNvSpPr/>
          <p:nvPr/>
        </p:nvSpPr>
        <p:spPr>
          <a:xfrm>
            <a:off x="7566756" y="3510534"/>
            <a:ext cx="96486" cy="28130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089" y="1897767"/>
            <a:ext cx="2525447" cy="868235"/>
          </a:xfrm>
          <a:prstGeom prst="rect">
            <a:avLst/>
          </a:prstGeom>
        </p:spPr>
      </p:pic>
      <p:cxnSp>
        <p:nvCxnSpPr>
          <p:cNvPr id="24" name="Conector recto 23"/>
          <p:cNvCxnSpPr/>
          <p:nvPr/>
        </p:nvCxnSpPr>
        <p:spPr>
          <a:xfrm>
            <a:off x="8616820" y="1632953"/>
            <a:ext cx="0" cy="12157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292;p38"/>
          <p:cNvSpPr txBox="1"/>
          <p:nvPr/>
        </p:nvSpPr>
        <p:spPr>
          <a:xfrm>
            <a:off x="7398912" y="1706283"/>
            <a:ext cx="12735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 dirty="0">
                <a:solidFill>
                  <a:srgbClr val="595959"/>
                </a:solidFill>
                <a:latin typeface="Tahoma" charset="0"/>
                <a:ea typeface="Tahoma" charset="0"/>
                <a:cs typeface="Tahoma" charset="0"/>
                <a:sym typeface="Tahoma"/>
              </a:rPr>
              <a:t>Familia Santo Domingo </a:t>
            </a:r>
            <a:endParaRPr sz="1200" b="1" dirty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26" name="Conector recto 25"/>
          <p:cNvCxnSpPr/>
          <p:nvPr/>
        </p:nvCxnSpPr>
        <p:spPr>
          <a:xfrm>
            <a:off x="9954588" y="1585222"/>
            <a:ext cx="0" cy="12157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739" y="1856899"/>
            <a:ext cx="1769400" cy="50997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9828437" y="3510534"/>
            <a:ext cx="96486" cy="28130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30" name="Elipse 29"/>
          <p:cNvSpPr/>
          <p:nvPr/>
        </p:nvSpPr>
        <p:spPr>
          <a:xfrm>
            <a:off x="792429" y="1292494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9" y="1520825"/>
            <a:ext cx="535643" cy="344820"/>
          </a:xfrm>
          <a:prstGeom prst="rect">
            <a:avLst/>
          </a:prstGeom>
        </p:spPr>
      </p:pic>
      <p:sp>
        <p:nvSpPr>
          <p:cNvPr id="32" name="Google Shape;292;p38">
            <a:extLst>
              <a:ext uri="{FF2B5EF4-FFF2-40B4-BE49-F238E27FC236}">
                <a16:creationId xmlns:a16="http://schemas.microsoft.com/office/drawing/2014/main" id="{E631AB6E-576B-C9DB-AC84-8F3815CA287C}"/>
              </a:ext>
            </a:extLst>
          </p:cNvPr>
          <p:cNvSpPr txBox="1"/>
          <p:nvPr/>
        </p:nvSpPr>
        <p:spPr>
          <a:xfrm>
            <a:off x="8770642" y="2004652"/>
            <a:ext cx="12735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 err="1">
                <a:solidFill>
                  <a:srgbClr val="595959"/>
                </a:solidFill>
                <a:latin typeface="Tahoma" charset="0"/>
                <a:ea typeface="Tahoma" charset="0"/>
                <a:cs typeface="Tahoma" charset="0"/>
                <a:sym typeface="Tahoma"/>
              </a:rPr>
              <a:t>Inmoval</a:t>
            </a:r>
            <a:endParaRPr sz="1200" b="1" dirty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204E3CE9-A32B-C6DA-A55F-BD5EB3A277FA}"/>
              </a:ext>
            </a:extLst>
          </p:cNvPr>
          <p:cNvCxnSpPr/>
          <p:nvPr/>
        </p:nvCxnSpPr>
        <p:spPr>
          <a:xfrm>
            <a:off x="7157360" y="1639106"/>
            <a:ext cx="0" cy="12157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89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1" y="-9366"/>
            <a:ext cx="12208651" cy="686736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2</a:t>
            </a:fld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770180" y="2815657"/>
            <a:ext cx="2974047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Desarrollamos proyectos inmobiliarios de oficinas, logísticos e industriales, </a:t>
            </a:r>
          </a:p>
          <a:p>
            <a:r>
              <a:rPr lang="es-ES_tradnl" sz="14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de acuerdo con las necesidades de nuestros clientes acompañándolos integralmente desde la estructuración</a:t>
            </a:r>
          </a:p>
          <a:p>
            <a:r>
              <a:rPr lang="es-ES_tradnl" sz="14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y promoción, hasta la entrega de las llaves del mismo.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55" y="1454730"/>
            <a:ext cx="2962616" cy="8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03274" y="2511398"/>
            <a:ext cx="4679951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Nuestro enfoque en </a:t>
            </a:r>
            <a:r>
              <a:rPr kumimoji="0" lang="es-ES_tradnl" sz="1400" b="1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darle solución a las necesidades de nuestros clientes, </a:t>
            </a: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el respaldo de nuestros socios y nuestra amplia </a:t>
            </a:r>
            <a:r>
              <a:rPr kumimoji="0" lang="es-ES_tradnl" sz="1400" b="1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experiencia</a:t>
            </a: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, han hecho que hoy varias de las principales empresas operen con </a:t>
            </a:r>
            <a:r>
              <a:rPr kumimoji="0" lang="es-ES_tradnl" sz="1400" b="1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mayor eficiencia </a:t>
            </a: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y lleven sus productos a millones de colombianos.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45" y="4062994"/>
            <a:ext cx="838200" cy="533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821" y="3998502"/>
            <a:ext cx="1130300" cy="54610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2158403" y="3936738"/>
            <a:ext cx="0" cy="73966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828941" y="3936738"/>
            <a:ext cx="0" cy="73966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899" y="3817216"/>
            <a:ext cx="961315" cy="908671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890068" y="4725887"/>
            <a:ext cx="121668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48" y="5016675"/>
            <a:ext cx="1290508" cy="306760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2158403" y="4800222"/>
            <a:ext cx="0" cy="73966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605" y="4999844"/>
            <a:ext cx="1374192" cy="406057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2219904" y="4725887"/>
            <a:ext cx="153277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3837274" y="4800222"/>
            <a:ext cx="0" cy="73966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371" y="4907173"/>
            <a:ext cx="1386334" cy="462111"/>
          </a:xfrm>
          <a:prstGeom prst="rect">
            <a:avLst/>
          </a:prstGeom>
        </p:spPr>
      </p:pic>
      <p:cxnSp>
        <p:nvCxnSpPr>
          <p:cNvPr id="18" name="Conector recto 17"/>
          <p:cNvCxnSpPr/>
          <p:nvPr/>
        </p:nvCxnSpPr>
        <p:spPr>
          <a:xfrm>
            <a:off x="3858371" y="4725887"/>
            <a:ext cx="153277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48" y="5809531"/>
            <a:ext cx="1366925" cy="436986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>
            <a:off x="890068" y="5618772"/>
            <a:ext cx="121668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2158403" y="5700572"/>
            <a:ext cx="0" cy="73966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219904" y="5618772"/>
            <a:ext cx="153277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965" y="5679857"/>
            <a:ext cx="1269283" cy="800200"/>
          </a:xfrm>
          <a:prstGeom prst="rect">
            <a:avLst/>
          </a:prstGeom>
        </p:spPr>
      </p:pic>
      <p:cxnSp>
        <p:nvCxnSpPr>
          <p:cNvPr id="24" name="Conector recto 23"/>
          <p:cNvCxnSpPr/>
          <p:nvPr/>
        </p:nvCxnSpPr>
        <p:spPr>
          <a:xfrm>
            <a:off x="3837274" y="5700572"/>
            <a:ext cx="0" cy="73966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3971537" y="5618772"/>
            <a:ext cx="141960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1645398" y="1345733"/>
            <a:ext cx="448481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RESPALDO Y 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F08F24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CRECIMIENTO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645398" y="1682724"/>
            <a:ext cx="219112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67768A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PROGRESIVO</a:t>
            </a:r>
          </a:p>
        </p:txBody>
      </p:sp>
      <p:sp>
        <p:nvSpPr>
          <p:cNvPr id="29" name="Elipse 28"/>
          <p:cNvSpPr/>
          <p:nvPr/>
        </p:nvSpPr>
        <p:spPr>
          <a:xfrm>
            <a:off x="766763" y="1304925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9" y="1520825"/>
            <a:ext cx="535643" cy="344820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8E43B3D4-740F-453C-A83F-AA7F0538103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906" y="2129638"/>
            <a:ext cx="5897353" cy="4474676"/>
          </a:xfrm>
          <a:prstGeom prst="rect">
            <a:avLst/>
          </a:prstGeom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BB0236B5-9888-4E08-AE87-7526ECB7F6C1}"/>
              </a:ext>
            </a:extLst>
          </p:cNvPr>
          <p:cNvSpPr/>
          <p:nvPr/>
        </p:nvSpPr>
        <p:spPr>
          <a:xfrm>
            <a:off x="7912359" y="4544008"/>
            <a:ext cx="1399592" cy="793102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D767CB1-F733-46E5-B033-ED1406E9F52F}"/>
              </a:ext>
            </a:extLst>
          </p:cNvPr>
          <p:cNvSpPr/>
          <p:nvPr/>
        </p:nvSpPr>
        <p:spPr>
          <a:xfrm rot="929432">
            <a:off x="8505630" y="3232411"/>
            <a:ext cx="261384" cy="741541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FF02829-433C-487B-9585-440447BA0D04}"/>
              </a:ext>
            </a:extLst>
          </p:cNvPr>
          <p:cNvSpPr/>
          <p:nvPr/>
        </p:nvSpPr>
        <p:spPr>
          <a:xfrm>
            <a:off x="8861592" y="3674251"/>
            <a:ext cx="1060283" cy="340721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420782A-7BC5-4369-911A-9B713A605B3B}"/>
              </a:ext>
            </a:extLst>
          </p:cNvPr>
          <p:cNvSpPr/>
          <p:nvPr/>
        </p:nvSpPr>
        <p:spPr>
          <a:xfrm>
            <a:off x="9662084" y="3105151"/>
            <a:ext cx="259791" cy="53279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2A58ADD7-7CE4-4937-A402-B0BF09B6CFB4}"/>
              </a:ext>
            </a:extLst>
          </p:cNvPr>
          <p:cNvSpPr/>
          <p:nvPr/>
        </p:nvSpPr>
        <p:spPr>
          <a:xfrm>
            <a:off x="10069286" y="3200400"/>
            <a:ext cx="305637" cy="683839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04867329-2E3D-464E-BDE9-92ED2E4DD30C}"/>
              </a:ext>
            </a:extLst>
          </p:cNvPr>
          <p:cNvSpPr/>
          <p:nvPr/>
        </p:nvSpPr>
        <p:spPr>
          <a:xfrm>
            <a:off x="10365610" y="3167872"/>
            <a:ext cx="833358" cy="710196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D142C374-4B99-43EB-AA5D-354A60B7D064}"/>
              </a:ext>
            </a:extLst>
          </p:cNvPr>
          <p:cNvSpPr/>
          <p:nvPr/>
        </p:nvSpPr>
        <p:spPr>
          <a:xfrm>
            <a:off x="10352310" y="2716599"/>
            <a:ext cx="563963" cy="330196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802C7B02-93EB-45CC-B676-26330C12690E}"/>
              </a:ext>
            </a:extLst>
          </p:cNvPr>
          <p:cNvSpPr/>
          <p:nvPr/>
        </p:nvSpPr>
        <p:spPr>
          <a:xfrm rot="929432">
            <a:off x="8669024" y="2873214"/>
            <a:ext cx="261384" cy="312143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5F7D62F1-B602-494A-AB0F-8C30D377F740}"/>
              </a:ext>
            </a:extLst>
          </p:cNvPr>
          <p:cNvSpPr/>
          <p:nvPr/>
        </p:nvSpPr>
        <p:spPr>
          <a:xfrm>
            <a:off x="8993634" y="3297838"/>
            <a:ext cx="251607" cy="369140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964AA-FAED-414D-A321-929C321AE587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Femsa Logotipo Vector - Descarga Gratis SVG | Worldvectorlogo">
            <a:extLst>
              <a:ext uri="{FF2B5EF4-FFF2-40B4-BE49-F238E27FC236}">
                <a16:creationId xmlns:a16="http://schemas.microsoft.com/office/drawing/2014/main" id="{98671A37-6B14-D11F-FE92-AE7363C148A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8447" r="629" b="28770"/>
          <a:stretch/>
        </p:blipFill>
        <p:spPr>
          <a:xfrm>
            <a:off x="3809385" y="5617734"/>
            <a:ext cx="1476139" cy="726153"/>
          </a:xfrm>
          <a:prstGeom prst="rect">
            <a:avLst/>
          </a:prstGeom>
        </p:spPr>
      </p:pic>
      <p:pic>
        <p:nvPicPr>
          <p:cNvPr id="31" name="Imagen 30" descr="Tiendas D1 Logo PNG vector in SVG, PDF, AI, CDR format">
            <a:extLst>
              <a:ext uri="{FF2B5EF4-FFF2-40B4-BE49-F238E27FC236}">
                <a16:creationId xmlns:a16="http://schemas.microsoft.com/office/drawing/2014/main" id="{44D225F2-E517-CF10-CF03-6078E7A2DC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7353" y="4603955"/>
            <a:ext cx="1082778" cy="9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51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21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76" y="157654"/>
            <a:ext cx="6037902" cy="64691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210" y="558884"/>
            <a:ext cx="2026737" cy="59887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75232" y="2251140"/>
            <a:ext cx="11465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UBICACIÓN: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808466" y="2125855"/>
            <a:ext cx="313208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ZOL Funza, con acceso y servicios independientes a los del parque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808466" y="2895538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80.000m² cubiertos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275232" y="2786309"/>
            <a:ext cx="1159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ÁREA TOTAL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48" y="2829511"/>
            <a:ext cx="398586" cy="3505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901" y="2143534"/>
            <a:ext cx="418233" cy="41823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275231" y="3437435"/>
            <a:ext cx="13984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PRIMERA FASE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808466" y="3558997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64.000m² de bodega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3504007"/>
            <a:ext cx="453292" cy="35310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275232" y="4103689"/>
            <a:ext cx="80859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ÁREAS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808466" y="4089581"/>
            <a:ext cx="313208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80.0000m² de vías, patios, muelles, zonas de parqueo y zonas verdes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901" y="4139569"/>
            <a:ext cx="458533" cy="427708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7274587" y="4856540"/>
            <a:ext cx="12068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INICIO DE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275232" y="2995318"/>
            <a:ext cx="896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BODEGA: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275231" y="3628944"/>
            <a:ext cx="1305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DE ENTREGA: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275231" y="4310010"/>
            <a:ext cx="13984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ADICIONALES: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274585" y="5043682"/>
            <a:ext cx="12001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PROYECTO: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160" y="4900545"/>
            <a:ext cx="403978" cy="374052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8808466" y="4743293"/>
            <a:ext cx="219540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Diciembre</a:t>
            </a: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de 2013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808466" y="5003996"/>
            <a:ext cx="216208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–</a:t>
            </a:r>
            <a:r>
              <a:rPr lang="nb-NO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Suscripción</a:t>
            </a: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del </a:t>
            </a:r>
            <a:r>
              <a:rPr lang="nb-NO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contrato</a:t>
            </a: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de </a:t>
            </a:r>
            <a:r>
              <a:rPr lang="nb-NO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arrendamiento</a:t>
            </a: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.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274587" y="5544983"/>
            <a:ext cx="12134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ENTREGA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725" y="5537948"/>
            <a:ext cx="370413" cy="409218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7274587" y="5749184"/>
            <a:ext cx="15844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PRIMERA FASE: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8808466" y="5645950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Julio de 2015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725" y="6156683"/>
            <a:ext cx="370413" cy="409218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8808466" y="6257484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2019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274587" y="6163141"/>
            <a:ext cx="10477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ENTREGA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274587" y="6380594"/>
            <a:ext cx="13012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FINAL: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6709368" y="1277971"/>
            <a:ext cx="50725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CEDIS SODIMAC HOMECENTER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6714549" y="1679197"/>
            <a:ext cx="74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Funza</a:t>
            </a:r>
          </a:p>
        </p:txBody>
      </p:sp>
      <p:cxnSp>
        <p:nvCxnSpPr>
          <p:cNvPr id="36" name="Conector recto 35"/>
          <p:cNvCxnSpPr/>
          <p:nvPr/>
        </p:nvCxnSpPr>
        <p:spPr>
          <a:xfrm>
            <a:off x="6541477" y="2649415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6541477" y="3290277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6541477" y="3962400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6541477" y="4650154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6541477" y="5502031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6541477" y="6049108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83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22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17" y="214449"/>
            <a:ext cx="6061166" cy="64214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pic>
        <p:nvPicPr>
          <p:cNvPr id="5" name="Google Shape;450;p45" descr="Resultado de imagen para koba colombia logo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900" y="642883"/>
            <a:ext cx="823997" cy="82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51;p45" descr="Resultado de imagen para koba colombia logo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1652" y="614924"/>
            <a:ext cx="566556" cy="8586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6694901" y="1558904"/>
            <a:ext cx="25194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CEDIS KOBA I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858591" y="2203351"/>
            <a:ext cx="10108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ZOL Funza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858591" y="2785733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16.000m² cubiertos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858591" y="3480620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Agosto</a:t>
            </a: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2017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94901" y="4034354"/>
            <a:ext cx="25194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CEDIS KOBA II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858591" y="4605276"/>
            <a:ext cx="10108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ZOL Funza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901" y="4519271"/>
            <a:ext cx="418233" cy="41823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858591" y="5257996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18.000m² cubiertos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48" y="5191969"/>
            <a:ext cx="398586" cy="350564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8858591" y="5913807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Mayo 2018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48" y="5790313"/>
            <a:ext cx="412155" cy="45492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7275232" y="2251140"/>
            <a:ext cx="11465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UBICACIÓN: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275232" y="2786309"/>
            <a:ext cx="1159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ÁREA TOTAL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48" y="2829511"/>
            <a:ext cx="398586" cy="35056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901" y="2143534"/>
            <a:ext cx="418233" cy="418233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7275232" y="2995318"/>
            <a:ext cx="896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BODEGA: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275231" y="3500894"/>
            <a:ext cx="1305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ENTREGA: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48" y="3414436"/>
            <a:ext cx="412155" cy="454926"/>
          </a:xfrm>
          <a:prstGeom prst="rect">
            <a:avLst/>
          </a:prstGeom>
        </p:spPr>
      </p:pic>
      <p:cxnSp>
        <p:nvCxnSpPr>
          <p:cNvPr id="25" name="Conector recto 24"/>
          <p:cNvCxnSpPr/>
          <p:nvPr/>
        </p:nvCxnSpPr>
        <p:spPr>
          <a:xfrm>
            <a:off x="6541477" y="2649415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6541477" y="3298092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6541477" y="5673968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7275232" y="4658278"/>
            <a:ext cx="11465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UBICACIÓN: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275232" y="5193447"/>
            <a:ext cx="1159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ÁREA TOTAL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7275232" y="5402456"/>
            <a:ext cx="896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BODEGA: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275231" y="5908032"/>
            <a:ext cx="1305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ENTREGA: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32" name="Conector recto 31"/>
          <p:cNvCxnSpPr/>
          <p:nvPr/>
        </p:nvCxnSpPr>
        <p:spPr>
          <a:xfrm>
            <a:off x="6541477" y="5048738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06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23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24" y="227076"/>
            <a:ext cx="5925312" cy="6393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1444753"/>
            <a:ext cx="3013646" cy="4636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43700" y="2221786"/>
            <a:ext cx="50494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PLANTA, OFICINAS Y DISTRIBUCIÓN GATE GOURMET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689379" y="3473219"/>
            <a:ext cx="125929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Connecta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26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901" y="3387214"/>
            <a:ext cx="418233" cy="41823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689379" y="4125939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11.000m² construidos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48" y="4059912"/>
            <a:ext cx="398586" cy="3505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689379" y="5495789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Octubre</a:t>
            </a: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2013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48" y="5372295"/>
            <a:ext cx="412155" cy="4549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160" y="4700086"/>
            <a:ext cx="403978" cy="37405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689379" y="4727518"/>
            <a:ext cx="20915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nb-NO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Marzo</a:t>
            </a:r>
            <a:r>
              <a:rPr lang="nb-NO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2012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757699" y="2961621"/>
            <a:ext cx="74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Bogotá</a:t>
            </a:r>
          </a:p>
        </p:txBody>
      </p:sp>
      <p:cxnSp>
        <p:nvCxnSpPr>
          <p:cNvPr id="16" name="Conector recto 15"/>
          <p:cNvCxnSpPr/>
          <p:nvPr/>
        </p:nvCxnSpPr>
        <p:spPr>
          <a:xfrm>
            <a:off x="6541477" y="3883308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6541477" y="4541676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541477" y="5208624"/>
            <a:ext cx="5386998" cy="0"/>
          </a:xfrm>
          <a:prstGeom prst="line">
            <a:avLst/>
          </a:prstGeom>
          <a:ln>
            <a:solidFill>
              <a:srgbClr val="B0B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7348384" y="3494724"/>
            <a:ext cx="11465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UBICACIÓN: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366672" y="4011605"/>
            <a:ext cx="1159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ÁREA TOTAL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366672" y="4220614"/>
            <a:ext cx="896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BODEGA: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366671" y="5512574"/>
            <a:ext cx="13055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ENTREGA: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347739" y="4701092"/>
            <a:ext cx="12068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INICIO DE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347737" y="4888234"/>
            <a:ext cx="12001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566374"/>
                </a:solidFill>
                <a:latin typeface="Tahoma" charset="0"/>
                <a:ea typeface="Tahoma" charset="0"/>
                <a:cs typeface="Tahoma" charset="0"/>
              </a:rPr>
              <a:t>PROYECTO:</a:t>
            </a:r>
            <a:endParaRPr lang="es-ES_tradnl" sz="1400" b="1" baseline="30000">
              <a:solidFill>
                <a:srgbClr val="566374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268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24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13808" y="1292494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8479411" y="1663430"/>
            <a:ext cx="28045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EDGE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052" y="1450340"/>
            <a:ext cx="365538" cy="5041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45728" y="2403118"/>
            <a:ext cx="3749982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algn="just">
              <a:buClr>
                <a:srgbClr val="FFBB48"/>
              </a:buClr>
              <a:buFont typeface="Arial" charset="0"/>
              <a:buChar char="•"/>
            </a:pPr>
            <a:r>
              <a:rPr lang="es-ES_tradnl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Posibilidad de acceder a la Certificación EDGE por parte de Camacol, que lo reconoce como uno de los líderes en diseño y construcción  sostenible ya que cumple con el estándar EDGE generando importantes reducciones en 39% de energía, 24% de agua y 72% de energía incorporada de los materiales en comparación a otros proyectos.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645728" y="4677688"/>
            <a:ext cx="3749982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algn="just">
              <a:buClr>
                <a:srgbClr val="FFBB48"/>
              </a:buClr>
              <a:buFont typeface="Arial" charset="0"/>
              <a:buChar char="•"/>
            </a:pPr>
            <a:r>
              <a:rPr lang="es-ES_tradnl" sz="140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El objetivo es continuar fortaleciendo el ecosistema de construcción sostenible y motivar a otras constructoras de Colombia. Trabajando juntos </a:t>
            </a:r>
            <a:r>
              <a:rPr lang="es-CO" sz="140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logrará un ecosistema donde las residencias verdes ya no sean la excepción sino la norma.</a:t>
            </a:r>
            <a:endParaRPr lang="es-ES_tradnl" sz="140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90" y="2769084"/>
            <a:ext cx="5722620" cy="23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84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25</a:t>
            </a:fld>
            <a:endParaRPr lang="es-ES_tradnl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380" y="387792"/>
            <a:ext cx="2641456" cy="75238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009513" y="2687638"/>
            <a:ext cx="38865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 b="1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EN SU MÁXIMA EXPRESIÓN </a:t>
            </a:r>
            <a:r>
              <a:rPr lang="es-ES_tradnl" sz="14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ES CONTAR CON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157676" y="3111363"/>
            <a:ext cx="27858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3200" b="1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SOLUCIONES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467563" y="3789767"/>
            <a:ext cx="2287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A LA MEDIDA</a:t>
            </a:r>
          </a:p>
        </p:txBody>
      </p:sp>
      <p:cxnSp>
        <p:nvCxnSpPr>
          <p:cNvPr id="21" name="Conector recto 20"/>
          <p:cNvCxnSpPr/>
          <p:nvPr/>
        </p:nvCxnSpPr>
        <p:spPr>
          <a:xfrm>
            <a:off x="11057836" y="3394606"/>
            <a:ext cx="879569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11937405" y="2773393"/>
            <a:ext cx="0" cy="621213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7787764" y="3970833"/>
            <a:ext cx="786393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7783528" y="3349620"/>
            <a:ext cx="0" cy="621213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7783528" y="3356450"/>
            <a:ext cx="242915" cy="649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8026443" y="3055163"/>
            <a:ext cx="2993293" cy="602573"/>
          </a:xfrm>
          <a:prstGeom prst="rect">
            <a:avLst/>
          </a:prstGeom>
          <a:noFill/>
          <a:ln w="38100">
            <a:solidFill>
              <a:srgbClr val="566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CuadroTexto 28"/>
          <p:cNvSpPr txBox="1"/>
          <p:nvPr/>
        </p:nvSpPr>
        <p:spPr>
          <a:xfrm>
            <a:off x="7989199" y="2024063"/>
            <a:ext cx="39184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48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  <a:endParaRPr lang="es-ES_tradnl" sz="4800" b="1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670" y="3806686"/>
            <a:ext cx="509106" cy="4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68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964AA-FAED-414D-A321-929C321AE587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631950" y="3296771"/>
            <a:ext cx="207681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srgbClr val="566374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BODEGA TIPO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70679" y="2698894"/>
            <a:ext cx="31933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ESPECIFICACIONES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42626" y="2636838"/>
            <a:ext cx="3283274" cy="520844"/>
          </a:xfrm>
          <a:prstGeom prst="rect">
            <a:avLst/>
          </a:prstGeom>
          <a:noFill/>
          <a:ln w="38100">
            <a:solidFill>
              <a:srgbClr val="566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95" y="3265488"/>
            <a:ext cx="945155" cy="4508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460375"/>
            <a:ext cx="2428736" cy="6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59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" y="-9366"/>
            <a:ext cx="12207240" cy="68665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40520" y="3759200"/>
            <a:ext cx="2541233" cy="778933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40521" y="3927439"/>
            <a:ext cx="254123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Área opcional para </a:t>
            </a:r>
            <a:r>
              <a:rPr kumimoji="0" lang="es-ES_tradnl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mezzanine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34432" y="4176467"/>
            <a:ext cx="254123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Áreas Modulares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48" y="4585424"/>
            <a:ext cx="3738018" cy="1246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40520" y="5130378"/>
            <a:ext cx="3265720" cy="959555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135688" y="5294542"/>
            <a:ext cx="254123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Piso </a:t>
            </a:r>
            <a:r>
              <a:rPr kumimoji="0" lang="es-ES_tradnl" sz="1400" b="0" i="0" u="none" strike="noStrike" kern="1200" cap="none" spc="0" normalizeH="0" baseline="0" noProof="0" err="1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Super</a:t>
            </a: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 Plano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135688" y="5520725"/>
            <a:ext cx="293156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de bajo mantenimiento que facilita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acceso seguro y rápido al inventario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48" y="6146089"/>
            <a:ext cx="3738018" cy="124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26" y="4148666"/>
            <a:ext cx="173864" cy="140379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849527" y="4471124"/>
            <a:ext cx="1436017" cy="723657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957066" y="4611065"/>
            <a:ext cx="119502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Altura libre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945982" y="4812886"/>
            <a:ext cx="93141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12.20m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srgbClr val="F8952C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670605" y="5753100"/>
            <a:ext cx="2430526" cy="844184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849527" y="5913926"/>
            <a:ext cx="254123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Grandes Superficies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849527" y="6101956"/>
            <a:ext cx="219050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sin columnas intermedias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81172" y="6427853"/>
            <a:ext cx="3209587" cy="10698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406303" y="1716243"/>
            <a:ext cx="1378297" cy="709457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324" y="1751788"/>
            <a:ext cx="1660952" cy="61035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909037" y="3369422"/>
            <a:ext cx="1828800" cy="778933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065948" y="3505002"/>
            <a:ext cx="112976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Posibilidad de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7065948" y="3716338"/>
            <a:ext cx="167188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división de área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93" y="4019109"/>
            <a:ext cx="2015671" cy="75118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8953284" y="1509229"/>
            <a:ext cx="1253397" cy="769357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151548" y="791540"/>
            <a:ext cx="1555538" cy="778933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6268888" y="953316"/>
            <a:ext cx="112976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Diseño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268887" y="1181925"/>
            <a:ext cx="131605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err="1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Bioclímatico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srgbClr val="F8952C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7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975" y="1869936"/>
            <a:ext cx="4283671" cy="401312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08958" y="1434111"/>
            <a:ext cx="2015671" cy="75118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9093986" y="5585720"/>
            <a:ext cx="2190547" cy="1032472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959" y="5264582"/>
            <a:ext cx="2566229" cy="1195971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2543499" y="1844675"/>
            <a:ext cx="11628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Iluminación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2545115" y="2024063"/>
            <a:ext cx="93141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Natural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srgbClr val="F8952C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95695" y="2169943"/>
            <a:ext cx="107837" cy="3000390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9296401" y="5737674"/>
            <a:ext cx="18687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MUELLES ELEVADOS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9306286" y="5919357"/>
            <a:ext cx="219050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con fosos para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plataforma niveladora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9110195" y="1630753"/>
            <a:ext cx="112976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Red contra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9110195" y="1836548"/>
            <a:ext cx="112976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F8952C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  <a:sym typeface="Calibri"/>
              </a:rPr>
              <a:t>Incendios</a:t>
            </a:r>
          </a:p>
        </p:txBody>
      </p:sp>
      <p:sp>
        <p:nvSpPr>
          <p:cNvPr id="41" name="Elipse 40"/>
          <p:cNvSpPr/>
          <p:nvPr/>
        </p:nvSpPr>
        <p:spPr>
          <a:xfrm>
            <a:off x="8929088" y="5241035"/>
            <a:ext cx="101037" cy="101037"/>
          </a:xfrm>
          <a:prstGeom prst="ellipse">
            <a:avLst/>
          </a:prstGeom>
          <a:solidFill>
            <a:srgbClr val="ED7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9008424" y="4005095"/>
            <a:ext cx="101037" cy="101037"/>
          </a:xfrm>
          <a:prstGeom prst="ellipse">
            <a:avLst/>
          </a:prstGeom>
          <a:solidFill>
            <a:srgbClr val="ED7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964AA-FAED-414D-A321-929C321AE587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90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>
                <a:solidFill>
                  <a:schemeClr val="bg1"/>
                </a:solidFill>
              </a:rPr>
              <a:t>28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332092" y="1905455"/>
            <a:ext cx="2463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Gracias</a:t>
            </a:r>
          </a:p>
        </p:txBody>
      </p:sp>
      <p:sp>
        <p:nvSpPr>
          <p:cNvPr id="5" name="Rectangle 9"/>
          <p:cNvSpPr/>
          <p:nvPr/>
        </p:nvSpPr>
        <p:spPr>
          <a:xfrm>
            <a:off x="9142069" y="2904836"/>
            <a:ext cx="2403882" cy="1179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400" b="1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Andrea Gallego</a:t>
            </a:r>
          </a:p>
          <a:p>
            <a:pPr>
              <a:lnSpc>
                <a:spcPct val="130000"/>
              </a:lnSpc>
            </a:pPr>
            <a:r>
              <a:rPr lang="it-IT" sz="1400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Vicepresidente Comercial</a:t>
            </a:r>
          </a:p>
          <a:p>
            <a:pPr>
              <a:lnSpc>
                <a:spcPct val="130000"/>
              </a:lnSpc>
            </a:pPr>
            <a:r>
              <a:rPr lang="it-IT" sz="1400" err="1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agallego@terranum.com</a:t>
            </a:r>
            <a:endParaRPr lang="it-IT" sz="1400">
              <a:solidFill>
                <a:schemeClr val="bg1">
                  <a:lumMod val="9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30000"/>
              </a:lnSpc>
            </a:pPr>
            <a:r>
              <a:rPr lang="it-IT" sz="1400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(57) 316 453 2512</a:t>
            </a:r>
          </a:p>
        </p:txBody>
      </p:sp>
      <p:sp>
        <p:nvSpPr>
          <p:cNvPr id="6" name="Rectangle 11"/>
          <p:cNvSpPr/>
          <p:nvPr/>
        </p:nvSpPr>
        <p:spPr>
          <a:xfrm>
            <a:off x="9171032" y="4128111"/>
            <a:ext cx="2163373" cy="1179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s-ES_tradnl" sz="1400" b="1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Connie Ligarreto</a:t>
            </a:r>
          </a:p>
          <a:p>
            <a:pPr>
              <a:lnSpc>
                <a:spcPct val="130000"/>
              </a:lnSpc>
            </a:pPr>
            <a:r>
              <a:rPr lang="es-ES_tradnl" sz="1400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Directora Comercial</a:t>
            </a:r>
          </a:p>
          <a:p>
            <a:pPr>
              <a:lnSpc>
                <a:spcPct val="130000"/>
              </a:lnSpc>
            </a:pPr>
            <a:r>
              <a:rPr lang="es-ES_tradnl" sz="1400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lligarreto@terranum.com</a:t>
            </a:r>
          </a:p>
          <a:p>
            <a:pPr>
              <a:lnSpc>
                <a:spcPct val="130000"/>
              </a:lnSpc>
            </a:pPr>
            <a:r>
              <a:rPr lang="es-ES_tradnl" sz="1400">
                <a:solidFill>
                  <a:schemeClr val="bg1">
                    <a:lumMod val="95000"/>
                  </a:schemeClr>
                </a:solidFill>
                <a:latin typeface="Tahoma" charset="0"/>
                <a:ea typeface="Tahoma" charset="0"/>
                <a:cs typeface="Tahoma" charset="0"/>
              </a:rPr>
              <a:t>(57) 321 490 1715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092" y="3087461"/>
            <a:ext cx="584200" cy="50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092" y="4513138"/>
            <a:ext cx="584200" cy="50800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8038023" y="1440389"/>
            <a:ext cx="0" cy="4070554"/>
          </a:xfrm>
          <a:prstGeom prst="line">
            <a:avLst/>
          </a:prstGeom>
          <a:ln>
            <a:solidFill>
              <a:srgbClr val="F89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07" y="3836654"/>
            <a:ext cx="2847185" cy="8206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849" y="2438918"/>
            <a:ext cx="2818593" cy="7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0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3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 flipH="1">
            <a:off x="9017220" y="4103357"/>
            <a:ext cx="1208362" cy="8985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2014264" y="1718440"/>
            <a:ext cx="1208362" cy="89852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17986" y="2328163"/>
            <a:ext cx="7914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s-ES_tradnl" sz="2800" b="1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Para ZOL Funza, </a:t>
            </a:r>
            <a:r>
              <a:rPr lang="es-ES_tradnl" sz="28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la eficiencia </a:t>
            </a:r>
            <a:r>
              <a:rPr lang="es-ES_tradnl" sz="28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no es una simple definición, es su premisa y propuesta de valor. Este es un proyecto a la vanguardia que entiende y responde a las necesidades actuales de los clientes logísticos.</a:t>
            </a:r>
            <a:r>
              <a:rPr lang="es-ES_tradnl" sz="2800">
                <a:solidFill>
                  <a:schemeClr val="bg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4</a:t>
            </a:fld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1070605" y="404964"/>
            <a:ext cx="8140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80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00209" y="760607"/>
            <a:ext cx="15564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PRIMER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05372" y="1077982"/>
            <a:ext cx="25248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PROYECTO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116403" y="1701641"/>
            <a:ext cx="35356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3600" b="1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LA EFICIENCIA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135321" y="2260321"/>
            <a:ext cx="447377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400">
                <a:solidFill>
                  <a:srgbClr val="6F8096"/>
                </a:solidFill>
                <a:latin typeface="Tahoma" charset="0"/>
                <a:ea typeface="Tahoma" charset="0"/>
                <a:cs typeface="Tahoma" charset="0"/>
              </a:rPr>
              <a:t>DE LAS OPERACIONES LOGÍSTICAS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76585" y="5395144"/>
            <a:ext cx="363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Operamos desde el </a:t>
            </a:r>
            <a:r>
              <a:rPr lang="es-ES_tradnl" sz="2400" b="1" spc="-15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2013</a:t>
            </a:r>
            <a:endParaRPr lang="es-ES_tradnl" sz="240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776585" y="5784383"/>
            <a:ext cx="462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 Funza, Cundinamarca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497" y="5395144"/>
            <a:ext cx="1070487" cy="11948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578" y="226297"/>
            <a:ext cx="1715842" cy="4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3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1293" y="1538654"/>
            <a:ext cx="2171700" cy="230358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5</a:t>
            </a:fld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086" y="1507510"/>
            <a:ext cx="2243483" cy="23080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16748" y="4231916"/>
            <a:ext cx="12364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s-ES_tradnl" sz="12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Infraestructura y operatividad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316" y="1507511"/>
            <a:ext cx="2230688" cy="230807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94243" y="1682109"/>
            <a:ext cx="1850834" cy="196651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1995708" y="2601049"/>
            <a:ext cx="84790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15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946261" y="4231916"/>
            <a:ext cx="21179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s-ES_tradnl" sz="12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Bienestar para</a:t>
            </a:r>
          </a:p>
          <a:p>
            <a:pPr lvl="0" algn="ctr"/>
            <a:r>
              <a:rPr lang="es-ES_tradnl" sz="12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los empleados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548110" y="4231916"/>
            <a:ext cx="23058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s-ES_tradnl" sz="12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Construcción de </a:t>
            </a:r>
          </a:p>
          <a:p>
            <a:pPr lvl="0" algn="ctr"/>
            <a:r>
              <a:rPr lang="es-ES_tradnl" sz="12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valor a través de la Comunidad </a:t>
            </a:r>
            <a:r>
              <a:rPr lang="es-ES_tradnl" sz="1200" b="1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Terranum</a:t>
            </a:r>
            <a:endParaRPr lang="es-ES_tradnl" sz="1200" b="1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66763" y="543781"/>
            <a:ext cx="900094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ZOL FUNZA </a:t>
            </a:r>
            <a:r>
              <a:rPr lang="es-ES_tradnl" sz="2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MAXIMIZARA</a:t>
            </a:r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s-ES_tradnl" sz="2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LA</a:t>
            </a:r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 EFICIENCIA </a:t>
            </a:r>
            <a:r>
              <a:rPr lang="es-ES_tradnl" sz="2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DE SU OPERACIÓN LOGÍSTICA GRACIAS A ESTOS </a:t>
            </a:r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3 PILARES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895759" y="4693170"/>
            <a:ext cx="2107217" cy="1571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indent="-171450" fontAlgn="base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Ubicación</a:t>
            </a:r>
          </a:p>
          <a:p>
            <a:pPr lvl="0" indent="-171450" fontAlgn="base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Conectividad</a:t>
            </a:r>
          </a:p>
          <a:p>
            <a:pPr lvl="0" indent="-171450" fontAlgn="base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Facilidad de acceso</a:t>
            </a:r>
          </a:p>
          <a:p>
            <a:pPr lvl="0" indent="-171450" fontAlgn="base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Infraestructura</a:t>
            </a:r>
          </a:p>
          <a:p>
            <a:pPr indent="-171450" fontAlgn="base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Incentivos tributarios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197051" y="4826335"/>
            <a:ext cx="230736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Servicios complementarios</a:t>
            </a:r>
          </a:p>
          <a:p>
            <a:pPr marL="171450" lvl="0" indent="-171450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Confort y bienestar</a:t>
            </a:r>
          </a:p>
          <a:p>
            <a:pPr marL="171450" lvl="0" indent="-171450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Sensación de bienestar y seguridad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968795" y="4859236"/>
            <a:ext cx="2172087" cy="925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Comunidad </a:t>
            </a:r>
            <a:r>
              <a:rPr lang="es-ES_tradnl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Terranum</a:t>
            </a:r>
            <a:endParaRPr lang="es-ES_tradnl" sz="1400">
              <a:solidFill>
                <a:srgbClr val="67768A"/>
              </a:solidFill>
              <a:latin typeface="Tahoma" charset="0"/>
              <a:ea typeface="Tahoma" charset="0"/>
              <a:cs typeface="Tahoma" charset="0"/>
              <a:sym typeface="Calibri"/>
            </a:endParaRPr>
          </a:p>
          <a:p>
            <a:pPr marL="171450" lvl="0" indent="-171450">
              <a:lnSpc>
                <a:spcPct val="150000"/>
              </a:lnSpc>
              <a:buFont typeface="Arial" charset="0"/>
              <a:buChar char="•"/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Respaldo y crecimiento progresivo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402" y="4757743"/>
            <a:ext cx="146671" cy="18772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032" y="5440614"/>
            <a:ext cx="299176" cy="14302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218" y="5754283"/>
            <a:ext cx="194947" cy="16860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218" y="5116595"/>
            <a:ext cx="184469" cy="200102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079833" y="1870269"/>
            <a:ext cx="1850834" cy="196651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/>
          <p:cNvSpPr txBox="1"/>
          <p:nvPr/>
        </p:nvSpPr>
        <p:spPr>
          <a:xfrm>
            <a:off x="5540108" y="2592606"/>
            <a:ext cx="84790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15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2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206563" y="1695669"/>
            <a:ext cx="82595" cy="48586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62" y="4859236"/>
            <a:ext cx="201771" cy="22734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62" y="5219624"/>
            <a:ext cx="215542" cy="23023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62" y="5573779"/>
            <a:ext cx="277830" cy="264053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7852388" y="1695669"/>
            <a:ext cx="82595" cy="48586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E0EAF5">
                  <a:alpha val="83922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ángulo 27"/>
          <p:cNvSpPr/>
          <p:nvPr/>
        </p:nvSpPr>
        <p:spPr>
          <a:xfrm>
            <a:off x="8775615" y="1682109"/>
            <a:ext cx="1850834" cy="196651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CuadroTexto 28"/>
          <p:cNvSpPr txBox="1"/>
          <p:nvPr/>
        </p:nvSpPr>
        <p:spPr>
          <a:xfrm>
            <a:off x="9277080" y="2623084"/>
            <a:ext cx="847904" cy="1608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1500" b="1">
                <a:solidFill>
                  <a:srgbClr val="F8952C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3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598" y="5314960"/>
            <a:ext cx="270844" cy="174356"/>
          </a:xfrm>
          <a:prstGeom prst="rect">
            <a:avLst/>
          </a:prstGeom>
        </p:spPr>
      </p:pic>
      <p:pic>
        <p:nvPicPr>
          <p:cNvPr id="31" name="Picture 3" descr="Logo Comunidad Terranu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598" y="4939518"/>
            <a:ext cx="257864" cy="25232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60" y="6048091"/>
            <a:ext cx="175691" cy="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>
                <a:solidFill>
                  <a:schemeClr val="bg1"/>
                </a:solidFill>
              </a:rPr>
              <a:t>6</a:t>
            </a:fld>
            <a:r>
              <a:rPr lang="es-ES_tradnl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17" y="5834757"/>
            <a:ext cx="2818593" cy="78151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5023" y="2473427"/>
            <a:ext cx="39184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4800" b="1">
                <a:solidFill>
                  <a:srgbClr val="F8952C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  <a:endParaRPr lang="es-ES_tradnl" sz="4800" b="1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8892" y="3181085"/>
            <a:ext cx="43311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s-ES_tradnl" sz="1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 SU MÁXIMA EXPRESIÓN </a:t>
            </a:r>
            <a:r>
              <a:rPr lang="es-ES_tradnl" sz="1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ES CONTAR CON UNA</a:t>
            </a:r>
            <a:r>
              <a:rPr lang="es-ES_tradnl" sz="1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55775" y="3671113"/>
            <a:ext cx="45998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INFRAESTRUCTURA Y OPERATIVIDAD</a:t>
            </a:r>
          </a:p>
        </p:txBody>
      </p:sp>
      <p:cxnSp>
        <p:nvCxnSpPr>
          <p:cNvPr id="8" name="Conector recto 7"/>
          <p:cNvCxnSpPr>
            <a:endCxn id="11" idx="3"/>
          </p:cNvCxnSpPr>
          <p:nvPr/>
        </p:nvCxnSpPr>
        <p:spPr>
          <a:xfrm>
            <a:off x="5352290" y="3272136"/>
            <a:ext cx="3332" cy="537477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76343" y="4430316"/>
            <a:ext cx="272549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372107" y="3809103"/>
            <a:ext cx="0" cy="621213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15023" y="3514647"/>
            <a:ext cx="4586674" cy="520844"/>
          </a:xfrm>
          <a:prstGeom prst="rect">
            <a:avLst/>
          </a:prstGeom>
          <a:noFill/>
          <a:ln w="38100">
            <a:solidFill>
              <a:srgbClr val="F08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3678" y="4229148"/>
            <a:ext cx="403607" cy="40233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322071" y="4214872"/>
            <a:ext cx="40203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s-ES_tradnl" sz="1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QUE OPTIMICE </a:t>
            </a:r>
            <a:r>
              <a:rPr lang="es-ES_tradnl" sz="1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LA OPERACIÓN LOGÍSTICA</a:t>
            </a:r>
          </a:p>
          <a:p>
            <a:pPr lvl="0"/>
            <a:r>
              <a:rPr lang="es-ES_tradnl" sz="14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DE SU EMPRESA</a:t>
            </a:r>
            <a:endParaRPr lang="es-ES_tradnl" sz="1400" b="1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372107" y="3809103"/>
            <a:ext cx="220442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948342" y="3285571"/>
            <a:ext cx="395890" cy="0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>
            <a:endCxn id="11" idx="3"/>
          </p:cNvCxnSpPr>
          <p:nvPr/>
        </p:nvCxnSpPr>
        <p:spPr>
          <a:xfrm>
            <a:off x="5195992" y="3809446"/>
            <a:ext cx="159630" cy="167"/>
          </a:xfrm>
          <a:prstGeom prst="line">
            <a:avLst/>
          </a:prstGeom>
          <a:ln w="28575">
            <a:solidFill>
              <a:srgbClr val="E0EA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44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7</a:t>
            </a:fld>
            <a:endParaRPr lang="es-ES_tradnl"/>
          </a:p>
        </p:txBody>
      </p:sp>
      <p:sp>
        <p:nvSpPr>
          <p:cNvPr id="3" name="Elipse 2"/>
          <p:cNvSpPr/>
          <p:nvPr/>
        </p:nvSpPr>
        <p:spPr>
          <a:xfrm>
            <a:off x="833934" y="1294125"/>
            <a:ext cx="704171" cy="7041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8" descr="Bogota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524" y="1324805"/>
            <a:ext cx="6673816" cy="45061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35117" y="1520825"/>
            <a:ext cx="24872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UBICACIÓN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1589" y="1427086"/>
            <a:ext cx="343496" cy="4287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77810" y="2464766"/>
            <a:ext cx="3782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Desde Funza, las empresas pueden distribuir a Bogotá, al centro y norte del país.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149957" y="3155875"/>
            <a:ext cx="310137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50 minutos a 6 de los principales centros de consumo de Bogotá.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149958" y="3828177"/>
            <a:ext cx="266058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No hay peajes para distribuir desde y hacia Bogotá.</a:t>
            </a:r>
          </a:p>
        </p:txBody>
      </p:sp>
      <p:sp>
        <p:nvSpPr>
          <p:cNvPr id="10" name="Hexágono 9"/>
          <p:cNvSpPr/>
          <p:nvPr/>
        </p:nvSpPr>
        <p:spPr>
          <a:xfrm rot="16200000" flipV="1">
            <a:off x="824548" y="3211310"/>
            <a:ext cx="136113" cy="117339"/>
          </a:xfrm>
          <a:prstGeom prst="hexagon">
            <a:avLst/>
          </a:prstGeom>
          <a:solidFill>
            <a:srgbClr val="F08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11" name="Hexágono 10"/>
          <p:cNvSpPr/>
          <p:nvPr/>
        </p:nvSpPr>
        <p:spPr>
          <a:xfrm rot="16200000" flipV="1">
            <a:off x="824548" y="3879918"/>
            <a:ext cx="136113" cy="117339"/>
          </a:xfrm>
          <a:prstGeom prst="hexagon">
            <a:avLst/>
          </a:prstGeom>
          <a:solidFill>
            <a:srgbClr val="F08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12" name="Rectángulo 11"/>
          <p:cNvSpPr/>
          <p:nvPr/>
        </p:nvSpPr>
        <p:spPr>
          <a:xfrm>
            <a:off x="1149957" y="4531938"/>
            <a:ext cx="268232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#1 en términos de movilidad </a:t>
            </a:r>
          </a:p>
          <a:p>
            <a:pPr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y tiempos, dada su ubicación para distribuir a las localidades de Suba y Usaquén.</a:t>
            </a:r>
          </a:p>
        </p:txBody>
      </p:sp>
      <p:sp>
        <p:nvSpPr>
          <p:cNvPr id="13" name="Hexágono 12"/>
          <p:cNvSpPr/>
          <p:nvPr/>
        </p:nvSpPr>
        <p:spPr>
          <a:xfrm rot="16200000" flipV="1">
            <a:off x="824547" y="4607800"/>
            <a:ext cx="136113" cy="117339"/>
          </a:xfrm>
          <a:prstGeom prst="hexagon">
            <a:avLst/>
          </a:prstGeom>
          <a:solidFill>
            <a:srgbClr val="F08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435" y="4479810"/>
            <a:ext cx="603652" cy="603652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 flipV="1">
            <a:off x="6212639" y="2979848"/>
            <a:ext cx="753370" cy="1542747"/>
          </a:xfrm>
          <a:prstGeom prst="straightConnector1">
            <a:avLst/>
          </a:prstGeom>
          <a:ln>
            <a:solidFill>
              <a:srgbClr val="F08F2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6340060" y="4756812"/>
            <a:ext cx="1959357" cy="231400"/>
          </a:xfrm>
          <a:prstGeom prst="straightConnector1">
            <a:avLst/>
          </a:prstGeom>
          <a:ln>
            <a:solidFill>
              <a:srgbClr val="F08F2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wn Arrow Callout 62"/>
          <p:cNvSpPr/>
          <p:nvPr/>
        </p:nvSpPr>
        <p:spPr>
          <a:xfrm>
            <a:off x="8384051" y="4560298"/>
            <a:ext cx="844491" cy="703720"/>
          </a:xfrm>
          <a:prstGeom prst="downArrowCallout">
            <a:avLst>
              <a:gd name="adj1" fmla="val 34417"/>
              <a:gd name="adj2" fmla="val 29350"/>
              <a:gd name="adj3" fmla="val 22900"/>
              <a:gd name="adj4" fmla="val 67862"/>
            </a:avLst>
          </a:prstGeom>
          <a:solidFill>
            <a:srgbClr val="F08F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63"/>
          <p:cNvSpPr/>
          <p:nvPr/>
        </p:nvSpPr>
        <p:spPr>
          <a:xfrm>
            <a:off x="8423148" y="4593786"/>
            <a:ext cx="776823" cy="41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19" name="TextBox 65"/>
          <p:cNvSpPr txBox="1"/>
          <p:nvPr/>
        </p:nvSpPr>
        <p:spPr>
          <a:xfrm>
            <a:off x="8444765" y="4618880"/>
            <a:ext cx="7230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28,7 Km 1h10MIN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6308590" y="3151351"/>
            <a:ext cx="2461871" cy="1459159"/>
          </a:xfrm>
          <a:prstGeom prst="straightConnector1">
            <a:avLst/>
          </a:prstGeom>
          <a:ln>
            <a:solidFill>
              <a:srgbClr val="F08F2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V="1">
            <a:off x="6353653" y="3566299"/>
            <a:ext cx="3624669" cy="1140324"/>
          </a:xfrm>
          <a:prstGeom prst="straightConnector1">
            <a:avLst/>
          </a:prstGeom>
          <a:ln>
            <a:solidFill>
              <a:srgbClr val="F08F2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n Arrow Callout 62"/>
          <p:cNvSpPr/>
          <p:nvPr/>
        </p:nvSpPr>
        <p:spPr>
          <a:xfrm>
            <a:off x="9956586" y="2932424"/>
            <a:ext cx="844491" cy="703720"/>
          </a:xfrm>
          <a:prstGeom prst="downArrowCallout">
            <a:avLst>
              <a:gd name="adj1" fmla="val 34417"/>
              <a:gd name="adj2" fmla="val 29350"/>
              <a:gd name="adj3" fmla="val 22900"/>
              <a:gd name="adj4" fmla="val 67862"/>
            </a:avLst>
          </a:prstGeom>
          <a:solidFill>
            <a:srgbClr val="F08F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3"/>
          <p:cNvSpPr/>
          <p:nvPr/>
        </p:nvSpPr>
        <p:spPr>
          <a:xfrm>
            <a:off x="9995683" y="2965912"/>
            <a:ext cx="776823" cy="41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4" name="TextBox 65"/>
          <p:cNvSpPr txBox="1"/>
          <p:nvPr/>
        </p:nvSpPr>
        <p:spPr>
          <a:xfrm>
            <a:off x="10017300" y="2991006"/>
            <a:ext cx="7230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40 Km 1h23MIN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5" name="Down Arrow Callout 62"/>
          <p:cNvSpPr/>
          <p:nvPr/>
        </p:nvSpPr>
        <p:spPr>
          <a:xfrm>
            <a:off x="8423148" y="2430887"/>
            <a:ext cx="992654" cy="703720"/>
          </a:xfrm>
          <a:prstGeom prst="downArrowCallout">
            <a:avLst>
              <a:gd name="adj1" fmla="val 34417"/>
              <a:gd name="adj2" fmla="val 29350"/>
              <a:gd name="adj3" fmla="val 22900"/>
              <a:gd name="adj4" fmla="val 67862"/>
            </a:avLst>
          </a:prstGeom>
          <a:solidFill>
            <a:srgbClr val="F08F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63"/>
          <p:cNvSpPr/>
          <p:nvPr/>
        </p:nvSpPr>
        <p:spPr>
          <a:xfrm>
            <a:off x="8462245" y="2464375"/>
            <a:ext cx="906964" cy="41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7" name="TextBox 65"/>
          <p:cNvSpPr txBox="1"/>
          <p:nvPr/>
        </p:nvSpPr>
        <p:spPr>
          <a:xfrm>
            <a:off x="8505469" y="2575967"/>
            <a:ext cx="7837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29,2 Km-1h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8" name="Down Arrow Callout 62"/>
          <p:cNvSpPr/>
          <p:nvPr/>
        </p:nvSpPr>
        <p:spPr>
          <a:xfrm>
            <a:off x="6670311" y="2316440"/>
            <a:ext cx="844491" cy="703720"/>
          </a:xfrm>
          <a:prstGeom prst="downArrowCallout">
            <a:avLst>
              <a:gd name="adj1" fmla="val 34417"/>
              <a:gd name="adj2" fmla="val 29350"/>
              <a:gd name="adj3" fmla="val 22900"/>
              <a:gd name="adj4" fmla="val 67862"/>
            </a:avLst>
          </a:prstGeom>
          <a:solidFill>
            <a:srgbClr val="F08F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63"/>
          <p:cNvSpPr/>
          <p:nvPr/>
        </p:nvSpPr>
        <p:spPr>
          <a:xfrm>
            <a:off x="6709408" y="2349928"/>
            <a:ext cx="776823" cy="41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30" name="TextBox 65"/>
          <p:cNvSpPr txBox="1"/>
          <p:nvPr/>
        </p:nvSpPr>
        <p:spPr>
          <a:xfrm>
            <a:off x="6731025" y="2375022"/>
            <a:ext cx="7230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12,4 Km 22MIN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1" name="Down Arrow Callout 62"/>
          <p:cNvSpPr/>
          <p:nvPr/>
        </p:nvSpPr>
        <p:spPr>
          <a:xfrm>
            <a:off x="5636039" y="1732052"/>
            <a:ext cx="844491" cy="703720"/>
          </a:xfrm>
          <a:prstGeom prst="downArrowCallout">
            <a:avLst>
              <a:gd name="adj1" fmla="val 34417"/>
              <a:gd name="adj2" fmla="val 29350"/>
              <a:gd name="adj3" fmla="val 22900"/>
              <a:gd name="adj4" fmla="val 67862"/>
            </a:avLst>
          </a:prstGeom>
          <a:solidFill>
            <a:srgbClr val="F08F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3"/>
          <p:cNvSpPr/>
          <p:nvPr/>
        </p:nvSpPr>
        <p:spPr>
          <a:xfrm>
            <a:off x="5675136" y="1765540"/>
            <a:ext cx="776823" cy="41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33" name="TextBox 65"/>
          <p:cNvSpPr txBox="1"/>
          <p:nvPr/>
        </p:nvSpPr>
        <p:spPr>
          <a:xfrm>
            <a:off x="5696753" y="1790634"/>
            <a:ext cx="7230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12,4 Km 22MIN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cxnSp>
        <p:nvCxnSpPr>
          <p:cNvPr id="34" name="Conector recto de flecha 33"/>
          <p:cNvCxnSpPr/>
          <p:nvPr/>
        </p:nvCxnSpPr>
        <p:spPr>
          <a:xfrm flipV="1">
            <a:off x="6021213" y="2539910"/>
            <a:ext cx="34350" cy="1896743"/>
          </a:xfrm>
          <a:prstGeom prst="straightConnector1">
            <a:avLst/>
          </a:prstGeom>
          <a:ln>
            <a:solidFill>
              <a:srgbClr val="F08F2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5273737" y="5931802"/>
            <a:ext cx="657269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dk1"/>
              </a:buClr>
            </a:pPr>
            <a:r>
              <a:rPr lang="es-ES_tradnl" sz="1400" b="1" i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*</a:t>
            </a:r>
            <a:r>
              <a:rPr lang="es-ES_tradnl" sz="1400" i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Tiempo establecido entre semana en un horario de 7:00 a.m. a 8:00 a.m.</a:t>
            </a:r>
          </a:p>
        </p:txBody>
      </p:sp>
    </p:spTree>
    <p:extLst>
      <p:ext uri="{BB962C8B-B14F-4D97-AF65-F5344CB8AC3E}">
        <p14:creationId xmlns:p14="http://schemas.microsoft.com/office/powerpoint/2010/main" val="122320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/>
              <a:t>8</a:t>
            </a:fld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76325"/>
            <a:ext cx="7868356" cy="5530119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8300170" y="1294125"/>
            <a:ext cx="704171" cy="7041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8331528" y="2997478"/>
            <a:ext cx="3233018" cy="150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ZOL Funza tiene una ubicación privilegiada dentro del corredor, gracias a que a través de la vía La </a:t>
            </a:r>
            <a:r>
              <a:rPr lang="es-ES_tradnl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Funzhe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 contará con conexión directa a la futura continuación al trazado de la Avenida 63 (Mutis), la cual es la vía llamada a descongestionar la Calle 80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279" y="193438"/>
            <a:ext cx="1797269" cy="5120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101353" y="1547010"/>
            <a:ext cx="25788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CONECTIVIDAD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649" y="1462610"/>
            <a:ext cx="390871" cy="4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2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189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622" y="3534705"/>
            <a:ext cx="6453502" cy="306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0;p2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2"/>
          <a:stretch/>
        </p:blipFill>
        <p:spPr>
          <a:xfrm>
            <a:off x="5391510" y="225425"/>
            <a:ext cx="6548614" cy="32480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64AA-FAED-414D-A321-929C321AE587}" type="slidenum">
              <a:rPr lang="es-ES_tradnl" smtClean="0">
                <a:solidFill>
                  <a:schemeClr val="bg1"/>
                </a:solidFill>
              </a:rPr>
              <a:t>9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66876" y="2741445"/>
            <a:ext cx="291898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Acceso a través de la vía La </a:t>
            </a:r>
            <a:r>
              <a:rPr lang="es-ES_tradnl" sz="1400" err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Funzhe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: </a:t>
            </a:r>
            <a:r>
              <a:rPr lang="es-ES_tradnl" sz="1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vía de alta especificación </a:t>
            </a: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que brinda mayor cuidado de la carga, menores tiempos de distribución y menor mantenimiento y avería de los vehículos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681511" y="4262683"/>
            <a:ext cx="290434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Clr>
                <a:schemeClr val="dk1"/>
              </a:buClr>
            </a:pPr>
            <a:r>
              <a:rPr lang="es-ES_tradnl" sz="1400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  <a:sym typeface="Calibri"/>
              </a:rPr>
              <a:t>Adicionalmente mejora tiempos de llegada y salida al proyecto por ser una vía de baja congestión vehicular</a:t>
            </a:r>
          </a:p>
        </p:txBody>
      </p:sp>
      <p:sp>
        <p:nvSpPr>
          <p:cNvPr id="7" name="Elipse 6"/>
          <p:cNvSpPr/>
          <p:nvPr/>
        </p:nvSpPr>
        <p:spPr>
          <a:xfrm>
            <a:off x="792429" y="1292494"/>
            <a:ext cx="731571" cy="731569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6600000" scaled="0"/>
          </a:gradFill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508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1660227" y="1309596"/>
            <a:ext cx="2360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67768A"/>
                </a:solidFill>
                <a:latin typeface="Tahoma" charset="0"/>
                <a:ea typeface="Tahoma" charset="0"/>
                <a:cs typeface="Tahoma" charset="0"/>
              </a:rPr>
              <a:t>FACILIDAD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666875" y="1602480"/>
            <a:ext cx="18218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2400" b="1">
                <a:solidFill>
                  <a:srgbClr val="F08F24"/>
                </a:solidFill>
                <a:latin typeface="Tahoma" charset="0"/>
                <a:ea typeface="Tahoma" charset="0"/>
                <a:cs typeface="Tahoma" charset="0"/>
              </a:rPr>
              <a:t>DE ACCESO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87" y="1512755"/>
            <a:ext cx="610221" cy="2917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67" y="2944070"/>
            <a:ext cx="728486" cy="7533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25" y="4318016"/>
            <a:ext cx="783416" cy="5909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56" y="193438"/>
            <a:ext cx="1797269" cy="5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611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c3f9368-af64-4f21-b6a1-1af898bcca6d">
      <UserInfo>
        <DisplayName>Liceth Constanza Ligarreto Castillo</DisplayName>
        <AccountId>18</AccountId>
        <AccountType/>
      </UserInfo>
      <UserInfo>
        <DisplayName>Alejandro Lara</DisplayName>
        <AccountId>17</AccountId>
        <AccountType/>
      </UserInfo>
      <UserInfo>
        <DisplayName>David Andrés Morales Nieto</DisplayName>
        <AccountId>96</AccountId>
        <AccountType/>
      </UserInfo>
      <UserInfo>
        <DisplayName>David Mauricio Gonzalez Hernandez</DisplayName>
        <AccountId>90</AccountId>
        <AccountType/>
      </UserInfo>
      <UserInfo>
        <DisplayName>Juan Diego Ramirez Zuluaga</DisplayName>
        <AccountId>74</AccountId>
        <AccountType/>
      </UserInfo>
    </SharedWithUsers>
    <lcf76f155ced4ddcb4097134ff3c332f xmlns="6a0e9614-3c04-495b-a1af-273bdcf0865b">
      <Terms xmlns="http://schemas.microsoft.com/office/infopath/2007/PartnerControls"/>
    </lcf76f155ced4ddcb4097134ff3c332f>
    <TaxCatchAll xmlns="ac3f9368-af64-4f21-b6a1-1af898bcca6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8C949AE3A7E744A2D3BAF7802AB2A3" ma:contentTypeVersion="16" ma:contentTypeDescription="Crear nuevo documento." ma:contentTypeScope="" ma:versionID="451454c33797593c1b4bec068e0b35e5">
  <xsd:schema xmlns:xsd="http://www.w3.org/2001/XMLSchema" xmlns:xs="http://www.w3.org/2001/XMLSchema" xmlns:p="http://schemas.microsoft.com/office/2006/metadata/properties" xmlns:ns2="6a0e9614-3c04-495b-a1af-273bdcf0865b" xmlns:ns3="ac3f9368-af64-4f21-b6a1-1af898bcca6d" targetNamespace="http://schemas.microsoft.com/office/2006/metadata/properties" ma:root="true" ma:fieldsID="1ec68369ddfc870eef64229101afcc06" ns2:_="" ns3:_="">
    <xsd:import namespace="6a0e9614-3c04-495b-a1af-273bdcf0865b"/>
    <xsd:import namespace="ac3f9368-af64-4f21-b6a1-1af898bcc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e9614-3c04-495b-a1af-273bdcf08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2780c8c8-250a-459b-8a31-bd8ff1ece5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f9368-af64-4f21-b6a1-1af898bcc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3753210-7d33-43ea-8ff0-0ce2dbceb6f6}" ma:internalName="TaxCatchAll" ma:showField="CatchAllData" ma:web="ac3f9368-af64-4f21-b6a1-1af898bcca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EFBB94-D683-4D7B-ADE2-5427A8A40A5C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ac3f9368-af64-4f21-b6a1-1af898bcca6d"/>
    <ds:schemaRef ds:uri="6a0e9614-3c04-495b-a1af-273bdcf0865b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66A96E-7B1B-42E1-B311-0A109ABCC6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0e9614-3c04-495b-a1af-273bdcf0865b"/>
    <ds:schemaRef ds:uri="ac3f9368-af64-4f21-b6a1-1af898bcc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A7AC4E-1348-40F9-9FDE-E876E0DC01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1708</Words>
  <Application>Microsoft Office PowerPoint</Application>
  <PresentationFormat>Panorámica</PresentationFormat>
  <Paragraphs>306</Paragraphs>
  <Slides>28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Liceth Constanza Ligarreto Castillo</cp:lastModifiedBy>
  <cp:revision>11</cp:revision>
  <dcterms:created xsi:type="dcterms:W3CDTF">2021-01-25T14:03:21Z</dcterms:created>
  <dcterms:modified xsi:type="dcterms:W3CDTF">2024-02-16T23:27:04Z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0x010100FD8C949AE3A7E744A2D3BAF7802AB2A3</vt:lpwstr>
  </property>
  <property fmtid="{D5CDD505-2E9C-101B-9397-08002B2CF9AE}" pid="3" name="MediaServiceImageTags">
    <vt:lpwstr/>
  </property>
</Properties>
</file>